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sldIdLst>
    <p:sldId id="299" r:id="rId2"/>
    <p:sldId id="258" r:id="rId3"/>
    <p:sldId id="259" r:id="rId4"/>
    <p:sldId id="262" r:id="rId5"/>
    <p:sldId id="265" r:id="rId6"/>
    <p:sldId id="296" r:id="rId7"/>
    <p:sldId id="291" r:id="rId8"/>
    <p:sldId id="293" r:id="rId9"/>
    <p:sldId id="298" r:id="rId10"/>
    <p:sldId id="266" r:id="rId11"/>
    <p:sldId id="269" r:id="rId12"/>
    <p:sldId id="297" r:id="rId13"/>
    <p:sldId id="30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E04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94434" autoAdjust="0"/>
  </p:normalViewPr>
  <p:slideViewPr>
    <p:cSldViewPr snapToGrid="0">
      <p:cViewPr varScale="1">
        <p:scale>
          <a:sx n="80" d="100"/>
          <a:sy n="80" d="100"/>
        </p:scale>
        <p:origin x="-49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2CE9E-09E1-4E32-A6B8-37BDB716069E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53325DDF-63E9-4C71-BD42-46E5A7C148D3}">
      <dgm:prSet custT="1"/>
      <dgm:spPr/>
      <dgm:t>
        <a:bodyPr/>
        <a:lstStyle/>
        <a:p>
          <a:pPr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Стоит сразу обозначить, что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криптовалюта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возникла именно в тот момент, когда человечество начало в ней нуждаться.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17CFF-8CD0-46D0-B4D7-F8492898951F}" type="parTrans" cxnId="{C9DD3B6F-D0E8-4687-A507-B61E25B4D6A1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38DE3B-C4B8-44A9-A16C-962616A0C480}" type="sibTrans" cxnId="{C9DD3B6F-D0E8-4687-A507-B61E25B4D6A1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07307-66D5-4478-86E0-1661770AA346}" type="pres">
      <dgm:prSet presAssocID="{D072CE9E-09E1-4E32-A6B8-37BDB71606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83E66E-503C-4A76-B7B5-3F56846B31B1}" type="pres">
      <dgm:prSet presAssocID="{53325DDF-63E9-4C71-BD42-46E5A7C148D3}" presName="parentText" presStyleLbl="node1" presStyleIdx="0" presStyleCnt="1" custLinFactNeighborX="5168" custLinFactNeighborY="-62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DD3B6F-D0E8-4687-A507-B61E25B4D6A1}" srcId="{D072CE9E-09E1-4E32-A6B8-37BDB716069E}" destId="{53325DDF-63E9-4C71-BD42-46E5A7C148D3}" srcOrd="0" destOrd="0" parTransId="{42C17CFF-8CD0-46D0-B4D7-F8492898951F}" sibTransId="{4238DE3B-C4B8-44A9-A16C-962616A0C480}"/>
    <dgm:cxn modelId="{B6A1EABB-EB20-4606-BA45-36937C67CB3A}" type="presOf" srcId="{53325DDF-63E9-4C71-BD42-46E5A7C148D3}" destId="{4583E66E-503C-4A76-B7B5-3F56846B31B1}" srcOrd="0" destOrd="0" presId="urn:microsoft.com/office/officeart/2005/8/layout/vList2"/>
    <dgm:cxn modelId="{301DC35D-4C57-4BDC-9F8E-A1AC8DAE095B}" type="presOf" srcId="{D072CE9E-09E1-4E32-A6B8-37BDB716069E}" destId="{26107307-66D5-4478-86E0-1661770AA346}" srcOrd="0" destOrd="0" presId="urn:microsoft.com/office/officeart/2005/8/layout/vList2"/>
    <dgm:cxn modelId="{2BE7504B-0FDC-4DEE-A0B4-C42504DFC732}" type="presParOf" srcId="{26107307-66D5-4478-86E0-1661770AA346}" destId="{4583E66E-503C-4A76-B7B5-3F56846B31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E1B103-CCAD-4653-B4FD-A1F67143BE93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FE331EFA-FC6E-4777-A6F5-29C33D4EF9FE}">
      <dgm:prSet custT="1"/>
      <dgm:spPr/>
      <dgm:t>
        <a:bodyPr/>
        <a:lstStyle/>
        <a:p>
          <a:pPr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Нестабильность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фиатных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денег, инфляция и волна кризисов, которые прокатились по многим европейским странам, поспособствовали тому, что обществу были просто необходимы независимые и надежные деньги.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3DE8DD-DC67-409D-A4DE-C5BF5F4726CD}" type="parTrans" cxnId="{5FF3CA9C-2755-4B6A-AA66-ACF3B923B9E7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ADFB50-0237-4829-B7B7-315B0CEE5BC7}" type="sibTrans" cxnId="{5FF3CA9C-2755-4B6A-AA66-ACF3B923B9E7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79B898-B1D5-46A1-9B54-DECBDC483AF8}" type="pres">
      <dgm:prSet presAssocID="{5CE1B103-CCAD-4653-B4FD-A1F67143B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3B1B56-9C40-4C0A-8788-6EFC68F5D4AC}" type="pres">
      <dgm:prSet presAssocID="{FE331EFA-FC6E-4777-A6F5-29C33D4EF9FE}" presName="parentText" presStyleLbl="node1" presStyleIdx="0" presStyleCnt="1" custLinFactNeighborX="195" custLinFactNeighborY="-407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3BD31C-53D6-4216-9828-DE798DE87F38}" type="presOf" srcId="{FE331EFA-FC6E-4777-A6F5-29C33D4EF9FE}" destId="{113B1B56-9C40-4C0A-8788-6EFC68F5D4AC}" srcOrd="0" destOrd="0" presId="urn:microsoft.com/office/officeart/2005/8/layout/vList2"/>
    <dgm:cxn modelId="{BD5BE7CB-BF5E-4D23-A009-E04279A8A9FA}" type="presOf" srcId="{5CE1B103-CCAD-4653-B4FD-A1F67143BE93}" destId="{1179B898-B1D5-46A1-9B54-DECBDC483AF8}" srcOrd="0" destOrd="0" presId="urn:microsoft.com/office/officeart/2005/8/layout/vList2"/>
    <dgm:cxn modelId="{5FF3CA9C-2755-4B6A-AA66-ACF3B923B9E7}" srcId="{5CE1B103-CCAD-4653-B4FD-A1F67143BE93}" destId="{FE331EFA-FC6E-4777-A6F5-29C33D4EF9FE}" srcOrd="0" destOrd="0" parTransId="{EB3DE8DD-DC67-409D-A4DE-C5BF5F4726CD}" sibTransId="{29ADFB50-0237-4829-B7B7-315B0CEE5BC7}"/>
    <dgm:cxn modelId="{D84437FC-617A-41C1-8376-BA924DB5F27D}" type="presParOf" srcId="{1179B898-B1D5-46A1-9B54-DECBDC483AF8}" destId="{113B1B56-9C40-4C0A-8788-6EFC68F5D4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107677-46DE-47BE-9F18-8B8919725A1A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39B430AB-AC82-4066-9E57-BF78427BBD36}">
      <dgm:prSet custT="1"/>
      <dgm:spPr/>
      <dgm:t>
        <a:bodyPr/>
        <a:lstStyle/>
        <a:p>
          <a:pPr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В 2008 году о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криптовалюте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впервые заговорили, хоть и в довольно узком кругу IT-специалистов. Толчком к этому стала публикация статьи о первой виртуальной денежной единице, основанной на принципе криптографии –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Биткоине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. Некий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Сатоши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Накамото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изложил свою концепцию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криптоденег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F759F-CDD2-43E5-99A8-A58C6E64C7C1}" type="parTrans" cxnId="{17022315-1B50-49A0-AF94-34D02D2EC727}">
      <dgm:prSet/>
      <dgm:spPr/>
      <dgm:t>
        <a:bodyPr/>
        <a:lstStyle/>
        <a:p>
          <a:endParaRPr lang="ru-RU"/>
        </a:p>
      </dgm:t>
    </dgm:pt>
    <dgm:pt modelId="{A59E8D45-1C99-439A-A31C-039C508A43A4}" type="sibTrans" cxnId="{17022315-1B50-49A0-AF94-34D02D2EC727}">
      <dgm:prSet/>
      <dgm:spPr/>
      <dgm:t>
        <a:bodyPr/>
        <a:lstStyle/>
        <a:p>
          <a:endParaRPr lang="ru-RU"/>
        </a:p>
      </dgm:t>
    </dgm:pt>
    <dgm:pt modelId="{98FF3D0F-1AF0-458C-A4F2-A1B9A62D0514}" type="pres">
      <dgm:prSet presAssocID="{1D107677-46DE-47BE-9F18-8B8919725A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69150D-E96F-408C-9DE2-A25F954973AD}" type="pres">
      <dgm:prSet presAssocID="{39B430AB-AC82-4066-9E57-BF78427BBD36}" presName="parentText" presStyleLbl="node1" presStyleIdx="0" presStyleCnt="1" custLinFactNeighborX="190" custLinFactNeighborY="904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8E8F0C-8075-4005-81DD-0ED6A0931289}" type="presOf" srcId="{39B430AB-AC82-4066-9E57-BF78427BBD36}" destId="{6A69150D-E96F-408C-9DE2-A25F954973AD}" srcOrd="0" destOrd="0" presId="urn:microsoft.com/office/officeart/2005/8/layout/vList2"/>
    <dgm:cxn modelId="{F0CE1E80-5706-4794-A705-768E27A32DCD}" type="presOf" srcId="{1D107677-46DE-47BE-9F18-8B8919725A1A}" destId="{98FF3D0F-1AF0-458C-A4F2-A1B9A62D0514}" srcOrd="0" destOrd="0" presId="urn:microsoft.com/office/officeart/2005/8/layout/vList2"/>
    <dgm:cxn modelId="{17022315-1B50-49A0-AF94-34D02D2EC727}" srcId="{1D107677-46DE-47BE-9F18-8B8919725A1A}" destId="{39B430AB-AC82-4066-9E57-BF78427BBD36}" srcOrd="0" destOrd="0" parTransId="{655F759F-CDD2-43E5-99A8-A58C6E64C7C1}" sibTransId="{A59E8D45-1C99-439A-A31C-039C508A43A4}"/>
    <dgm:cxn modelId="{42A3AE74-35D3-405D-8EC7-94E39F31092E}" type="presParOf" srcId="{98FF3D0F-1AF0-458C-A4F2-A1B9A62D0514}" destId="{6A69150D-E96F-408C-9DE2-A25F954973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C02ADF-A959-4CAE-9C80-EB48E0BF5F4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C3E3E14-BF39-444D-BBA5-3C96972DB558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1. По цели создания: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FB90CA-5B6B-4973-A83A-4FA4B7FA5429}" type="parTrans" cxnId="{4E5310FC-013E-4F4D-8BB6-CB557990B0C7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3B201-D8B9-4048-9E0B-1D75098DF619}" type="sibTrans" cxnId="{4E5310FC-013E-4F4D-8BB6-CB557990B0C7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5DE73B-CB85-481B-91B0-9CF364AB6ED2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a. целевые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криптовалюты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, процесс реализации которых связан с направленностью на конечный результат. Целью создания, в данном случае, могут быть мошенничество, преследование финансового интереса (инвестиционные), экспериментальные цели (тестирование новых технологий) и другие;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975B63-9766-4FB3-B2E8-A3300F72CAA8}" type="parTrans" cxnId="{620A236B-753D-4DEC-860E-251F0E784674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F01C4-3AC4-4B24-96A9-C77B58DCC4B4}" type="sibTrans" cxnId="{620A236B-753D-4DEC-860E-251F0E784674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92EA9D-85A1-4610-B010-D2426A434E9B}">
      <dgm:prSet custT="1"/>
      <dgm:spPr/>
      <dgm:t>
        <a:bodyPr/>
        <a:lstStyle/>
        <a:p>
          <a:pPr rtl="0"/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. нецелевые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криптовалюты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, создание которых происходит в результате технического сбоя (например, создание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форков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14C1ED-0EB6-450F-9E88-A7CC457BEFC1}" type="parTrans" cxnId="{082A512C-E65D-4880-9136-70D0E3C29089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BA90E2-BCC1-4C21-9A4A-5E6A1B081EA8}" type="sibTrans" cxnId="{082A512C-E65D-4880-9136-70D0E3C29089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F36673-1DEA-4E97-9A7C-7745C0BFC885}" type="pres">
      <dgm:prSet presAssocID="{CCC02ADF-A959-4CAE-9C80-EB48E0BF5F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226EB-DD96-440F-B4A0-794D10310394}" type="pres">
      <dgm:prSet presAssocID="{0C3E3E14-BF39-444D-BBA5-3C96972DB558}" presName="parentText" presStyleLbl="node1" presStyleIdx="0" presStyleCnt="3" custLinFactY="-24268" custLinFactNeighborX="-10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8EC63-5163-4F93-BC26-8256BA0F20CA}" type="pres">
      <dgm:prSet presAssocID="{EE93B201-D8B9-4048-9E0B-1D75098DF619}" presName="spacer" presStyleCnt="0"/>
      <dgm:spPr/>
    </dgm:pt>
    <dgm:pt modelId="{B00184DD-1D57-431C-93BD-03573BBDBD56}" type="pres">
      <dgm:prSet presAssocID="{7B5DE73B-CB85-481B-91B0-9CF364AB6ED2}" presName="parentText" presStyleLbl="node1" presStyleIdx="1" presStyleCnt="3" custScaleY="1530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CC238-54D5-42A3-80D0-43633861B471}" type="pres">
      <dgm:prSet presAssocID="{9B7F01C4-3AC4-4B24-96A9-C77B58DCC4B4}" presName="spacer" presStyleCnt="0"/>
      <dgm:spPr/>
    </dgm:pt>
    <dgm:pt modelId="{8CB0062E-4A74-474A-8A3D-0DFD058642B8}" type="pres">
      <dgm:prSet presAssocID="{AF92EA9D-85A1-4610-B010-D2426A434E9B}" presName="parentText" presStyleLbl="node1" presStyleIdx="2" presStyleCnt="3" custScaleY="854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5310FC-013E-4F4D-8BB6-CB557990B0C7}" srcId="{CCC02ADF-A959-4CAE-9C80-EB48E0BF5F42}" destId="{0C3E3E14-BF39-444D-BBA5-3C96972DB558}" srcOrd="0" destOrd="0" parTransId="{FBFB90CA-5B6B-4973-A83A-4FA4B7FA5429}" sibTransId="{EE93B201-D8B9-4048-9E0B-1D75098DF619}"/>
    <dgm:cxn modelId="{5095DF13-0B47-4E67-AEEC-AE7C3E1E69DD}" type="presOf" srcId="{0C3E3E14-BF39-444D-BBA5-3C96972DB558}" destId="{C6C226EB-DD96-440F-B4A0-794D10310394}" srcOrd="0" destOrd="0" presId="urn:microsoft.com/office/officeart/2005/8/layout/vList2"/>
    <dgm:cxn modelId="{620A236B-753D-4DEC-860E-251F0E784674}" srcId="{CCC02ADF-A959-4CAE-9C80-EB48E0BF5F42}" destId="{7B5DE73B-CB85-481B-91B0-9CF364AB6ED2}" srcOrd="1" destOrd="0" parTransId="{B4975B63-9766-4FB3-B2E8-A3300F72CAA8}" sibTransId="{9B7F01C4-3AC4-4B24-96A9-C77B58DCC4B4}"/>
    <dgm:cxn modelId="{7AF2BC56-03D5-4D22-AECE-4AB8378838E7}" type="presOf" srcId="{CCC02ADF-A959-4CAE-9C80-EB48E0BF5F42}" destId="{0EF36673-1DEA-4E97-9A7C-7745C0BFC885}" srcOrd="0" destOrd="0" presId="urn:microsoft.com/office/officeart/2005/8/layout/vList2"/>
    <dgm:cxn modelId="{7B49DE36-4502-407D-B079-BA9F4D77949E}" type="presOf" srcId="{AF92EA9D-85A1-4610-B010-D2426A434E9B}" destId="{8CB0062E-4A74-474A-8A3D-0DFD058642B8}" srcOrd="0" destOrd="0" presId="urn:microsoft.com/office/officeart/2005/8/layout/vList2"/>
    <dgm:cxn modelId="{082A512C-E65D-4880-9136-70D0E3C29089}" srcId="{CCC02ADF-A959-4CAE-9C80-EB48E0BF5F42}" destId="{AF92EA9D-85A1-4610-B010-D2426A434E9B}" srcOrd="2" destOrd="0" parTransId="{4314C1ED-0EB6-450F-9E88-A7CC457BEFC1}" sibTransId="{69BA90E2-BCC1-4C21-9A4A-5E6A1B081EA8}"/>
    <dgm:cxn modelId="{AF1D265B-257E-4F06-9CB3-35C16FAABA16}" type="presOf" srcId="{7B5DE73B-CB85-481B-91B0-9CF364AB6ED2}" destId="{B00184DD-1D57-431C-93BD-03573BBDBD56}" srcOrd="0" destOrd="0" presId="urn:microsoft.com/office/officeart/2005/8/layout/vList2"/>
    <dgm:cxn modelId="{9D0F6074-B01A-4D4C-8838-8155B738855D}" type="presParOf" srcId="{0EF36673-1DEA-4E97-9A7C-7745C0BFC885}" destId="{C6C226EB-DD96-440F-B4A0-794D10310394}" srcOrd="0" destOrd="0" presId="urn:microsoft.com/office/officeart/2005/8/layout/vList2"/>
    <dgm:cxn modelId="{21017051-6AC6-4DB2-912D-201F6554281B}" type="presParOf" srcId="{0EF36673-1DEA-4E97-9A7C-7745C0BFC885}" destId="{AE58EC63-5163-4F93-BC26-8256BA0F20CA}" srcOrd="1" destOrd="0" presId="urn:microsoft.com/office/officeart/2005/8/layout/vList2"/>
    <dgm:cxn modelId="{55346D69-509B-4442-8893-147D6D6E426C}" type="presParOf" srcId="{0EF36673-1DEA-4E97-9A7C-7745C0BFC885}" destId="{B00184DD-1D57-431C-93BD-03573BBDBD56}" srcOrd="2" destOrd="0" presId="urn:microsoft.com/office/officeart/2005/8/layout/vList2"/>
    <dgm:cxn modelId="{0A951940-6148-48AB-8F15-CDA9C1FD368E}" type="presParOf" srcId="{0EF36673-1DEA-4E97-9A7C-7745C0BFC885}" destId="{E58CC238-54D5-42A3-80D0-43633861B471}" srcOrd="3" destOrd="0" presId="urn:microsoft.com/office/officeart/2005/8/layout/vList2"/>
    <dgm:cxn modelId="{0FEEB53F-9E0E-4E5A-90FE-1E324906E477}" type="presParOf" srcId="{0EF36673-1DEA-4E97-9A7C-7745C0BFC885}" destId="{8CB0062E-4A74-474A-8A3D-0DFD058642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329375-75B4-4170-ADC1-9C7D6638C9D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D8CD0C4-9099-40C8-9FD1-002EEFCDA336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2. По степени активности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6E81E6-9350-4F0B-9BA0-B321310CD5E9}" type="parTrans" cxnId="{37310106-6DC4-49A1-A2F2-7991F8063EE5}">
      <dgm:prSet/>
      <dgm:spPr/>
      <dgm:t>
        <a:bodyPr/>
        <a:lstStyle/>
        <a:p>
          <a:endParaRPr lang="ru-RU"/>
        </a:p>
      </dgm:t>
    </dgm:pt>
    <dgm:pt modelId="{A6C9B3D6-6FD0-4ABC-85C0-272D2B5C4227}" type="sibTrans" cxnId="{37310106-6DC4-49A1-A2F2-7991F8063EE5}">
      <dgm:prSet/>
      <dgm:spPr/>
      <dgm:t>
        <a:bodyPr/>
        <a:lstStyle/>
        <a:p>
          <a:endParaRPr lang="ru-RU"/>
        </a:p>
      </dgm:t>
    </dgm:pt>
    <dgm:pt modelId="{343422CF-D9C0-4FF6-B85A-211CD62789BC}">
      <dgm:prSet custT="1"/>
      <dgm:spPr/>
      <dgm:t>
        <a:bodyPr/>
        <a:lstStyle/>
        <a:p>
          <a:pPr rtl="0"/>
          <a:r>
            <a:rPr lang="ru-RU" sz="1400" dirty="0" smtClean="0"/>
            <a:t>a. активные </a:t>
          </a:r>
          <a:r>
            <a:rPr lang="ru-RU" sz="1400" dirty="0" err="1" smtClean="0"/>
            <a:t>криптовалюты</a:t>
          </a:r>
          <a:r>
            <a:rPr lang="ru-RU" sz="1400" dirty="0" smtClean="0"/>
            <a:t>, которые не достигли верхнего предела эмиссии, и/или являются потенциально перспективными для инвестиций (присутствует спрос на </a:t>
          </a:r>
          <a:r>
            <a:rPr lang="ru-RU" sz="1400" dirty="0" err="1" smtClean="0"/>
            <a:t>криптовалюту</a:t>
          </a:r>
          <a:r>
            <a:rPr lang="ru-RU" sz="1400" dirty="0" smtClean="0"/>
            <a:t>);</a:t>
          </a:r>
          <a:endParaRPr lang="ru-RU" sz="1400" dirty="0"/>
        </a:p>
      </dgm:t>
    </dgm:pt>
    <dgm:pt modelId="{24DAA3BC-25C2-483A-80F2-ACAF862AB09B}" type="parTrans" cxnId="{2E5A73D3-0B38-4782-BFC7-A4634FA16E01}">
      <dgm:prSet/>
      <dgm:spPr/>
      <dgm:t>
        <a:bodyPr/>
        <a:lstStyle/>
        <a:p>
          <a:endParaRPr lang="ru-RU"/>
        </a:p>
      </dgm:t>
    </dgm:pt>
    <dgm:pt modelId="{CD4680DB-43C6-4726-8F6D-D9DEAC47DF46}" type="sibTrans" cxnId="{2E5A73D3-0B38-4782-BFC7-A4634FA16E01}">
      <dgm:prSet/>
      <dgm:spPr/>
      <dgm:t>
        <a:bodyPr/>
        <a:lstStyle/>
        <a:p>
          <a:endParaRPr lang="ru-RU"/>
        </a:p>
      </dgm:t>
    </dgm:pt>
    <dgm:pt modelId="{780C4CD2-3FE6-4598-9871-B82DAFF0769F}">
      <dgm:prSet custT="1"/>
      <dgm:spPr/>
      <dgm:t>
        <a:bodyPr/>
        <a:lstStyle/>
        <a:p>
          <a:pPr rtl="0"/>
          <a:r>
            <a:rPr lang="ru-RU" sz="500" dirty="0" smtClean="0"/>
            <a:t>b. </a:t>
          </a:r>
          <a:r>
            <a:rPr lang="ru-RU" sz="1400" dirty="0" smtClean="0"/>
            <a:t>неактивные </a:t>
          </a:r>
          <a:r>
            <a:rPr lang="ru-RU" sz="1400" dirty="0" err="1" smtClean="0"/>
            <a:t>криптовалюты</a:t>
          </a:r>
          <a:r>
            <a:rPr lang="ru-RU" sz="1400" dirty="0" smtClean="0"/>
            <a:t>, которые достигли верхнего предела выпуска и не вызывают инвестиционной привлекательности на бирже либо поддержка разработчиков и/или сообщества</a:t>
          </a:r>
          <a:endParaRPr lang="ru-RU" sz="1400" dirty="0"/>
        </a:p>
      </dgm:t>
    </dgm:pt>
    <dgm:pt modelId="{1DD31051-C557-4CB9-BBB9-19A4E979E0C7}" type="parTrans" cxnId="{B8760206-04C6-425C-A532-45944583AAD5}">
      <dgm:prSet/>
      <dgm:spPr/>
      <dgm:t>
        <a:bodyPr/>
        <a:lstStyle/>
        <a:p>
          <a:endParaRPr lang="ru-RU"/>
        </a:p>
      </dgm:t>
    </dgm:pt>
    <dgm:pt modelId="{F7AC7202-98B2-4149-91B0-986282F72A9D}" type="sibTrans" cxnId="{B8760206-04C6-425C-A532-45944583AAD5}">
      <dgm:prSet/>
      <dgm:spPr/>
      <dgm:t>
        <a:bodyPr/>
        <a:lstStyle/>
        <a:p>
          <a:endParaRPr lang="ru-RU"/>
        </a:p>
      </dgm:t>
    </dgm:pt>
    <dgm:pt modelId="{77AD62E8-6989-4CE7-9FFA-624CB2A6DA64}" type="pres">
      <dgm:prSet presAssocID="{1A329375-75B4-4170-ADC1-9C7D6638C9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16D1B4-7714-410E-B9CA-2716620ECAE9}" type="pres">
      <dgm:prSet presAssocID="{ED8CD0C4-9099-40C8-9FD1-002EEFCDA3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EC364-15EF-4900-9FE7-A047C9B56165}" type="pres">
      <dgm:prSet presAssocID="{A6C9B3D6-6FD0-4ABC-85C0-272D2B5C4227}" presName="spacer" presStyleCnt="0"/>
      <dgm:spPr/>
    </dgm:pt>
    <dgm:pt modelId="{94FA5EB7-D8DF-4F82-84B8-BCEDB428DC8A}" type="pres">
      <dgm:prSet presAssocID="{343422CF-D9C0-4FF6-B85A-211CD62789B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20D24-29BB-433F-BC90-B2964943DFCF}" type="pres">
      <dgm:prSet presAssocID="{CD4680DB-43C6-4726-8F6D-D9DEAC47DF46}" presName="spacer" presStyleCnt="0"/>
      <dgm:spPr/>
    </dgm:pt>
    <dgm:pt modelId="{5884B123-8A37-45E0-9FBC-69EB91C9299B}" type="pres">
      <dgm:prSet presAssocID="{780C4CD2-3FE6-4598-9871-B82DAFF076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362F52-4D96-4B45-9748-448BE5E45662}" type="presOf" srcId="{780C4CD2-3FE6-4598-9871-B82DAFF0769F}" destId="{5884B123-8A37-45E0-9FBC-69EB91C9299B}" srcOrd="0" destOrd="0" presId="urn:microsoft.com/office/officeart/2005/8/layout/vList2"/>
    <dgm:cxn modelId="{37310106-6DC4-49A1-A2F2-7991F8063EE5}" srcId="{1A329375-75B4-4170-ADC1-9C7D6638C9D8}" destId="{ED8CD0C4-9099-40C8-9FD1-002EEFCDA336}" srcOrd="0" destOrd="0" parTransId="{DB6E81E6-9350-4F0B-9BA0-B321310CD5E9}" sibTransId="{A6C9B3D6-6FD0-4ABC-85C0-272D2B5C4227}"/>
    <dgm:cxn modelId="{F9AF4FE9-4648-48DE-BB83-C1DA39DE3BDB}" type="presOf" srcId="{ED8CD0C4-9099-40C8-9FD1-002EEFCDA336}" destId="{E616D1B4-7714-410E-B9CA-2716620ECAE9}" srcOrd="0" destOrd="0" presId="urn:microsoft.com/office/officeart/2005/8/layout/vList2"/>
    <dgm:cxn modelId="{2E5A73D3-0B38-4782-BFC7-A4634FA16E01}" srcId="{1A329375-75B4-4170-ADC1-9C7D6638C9D8}" destId="{343422CF-D9C0-4FF6-B85A-211CD62789BC}" srcOrd="1" destOrd="0" parTransId="{24DAA3BC-25C2-483A-80F2-ACAF862AB09B}" sibTransId="{CD4680DB-43C6-4726-8F6D-D9DEAC47DF46}"/>
    <dgm:cxn modelId="{1F0AB2FC-A7D1-4664-94B9-9E1A43FA5042}" type="presOf" srcId="{1A329375-75B4-4170-ADC1-9C7D6638C9D8}" destId="{77AD62E8-6989-4CE7-9FFA-624CB2A6DA64}" srcOrd="0" destOrd="0" presId="urn:microsoft.com/office/officeart/2005/8/layout/vList2"/>
    <dgm:cxn modelId="{B8760206-04C6-425C-A532-45944583AAD5}" srcId="{1A329375-75B4-4170-ADC1-9C7D6638C9D8}" destId="{780C4CD2-3FE6-4598-9871-B82DAFF0769F}" srcOrd="2" destOrd="0" parTransId="{1DD31051-C557-4CB9-BBB9-19A4E979E0C7}" sibTransId="{F7AC7202-98B2-4149-91B0-986282F72A9D}"/>
    <dgm:cxn modelId="{3BA30C06-2F07-4D00-B2FF-5075E71EA921}" type="presOf" srcId="{343422CF-D9C0-4FF6-B85A-211CD62789BC}" destId="{94FA5EB7-D8DF-4F82-84B8-BCEDB428DC8A}" srcOrd="0" destOrd="0" presId="urn:microsoft.com/office/officeart/2005/8/layout/vList2"/>
    <dgm:cxn modelId="{935760FD-CFA2-46D4-ADF9-E7E9A2AAA429}" type="presParOf" srcId="{77AD62E8-6989-4CE7-9FFA-624CB2A6DA64}" destId="{E616D1B4-7714-410E-B9CA-2716620ECAE9}" srcOrd="0" destOrd="0" presId="urn:microsoft.com/office/officeart/2005/8/layout/vList2"/>
    <dgm:cxn modelId="{906DE405-EBDE-4967-9B41-2A9E146D2929}" type="presParOf" srcId="{77AD62E8-6989-4CE7-9FFA-624CB2A6DA64}" destId="{9B6EC364-15EF-4900-9FE7-A047C9B56165}" srcOrd="1" destOrd="0" presId="urn:microsoft.com/office/officeart/2005/8/layout/vList2"/>
    <dgm:cxn modelId="{8B9F02D3-A29B-4866-8337-EBEFC5848B85}" type="presParOf" srcId="{77AD62E8-6989-4CE7-9FFA-624CB2A6DA64}" destId="{94FA5EB7-D8DF-4F82-84B8-BCEDB428DC8A}" srcOrd="2" destOrd="0" presId="urn:microsoft.com/office/officeart/2005/8/layout/vList2"/>
    <dgm:cxn modelId="{FFBA47A0-D967-4439-AC75-65B20A967688}" type="presParOf" srcId="{77AD62E8-6989-4CE7-9FFA-624CB2A6DA64}" destId="{9C520D24-29BB-433F-BC90-B2964943DFCF}" srcOrd="3" destOrd="0" presId="urn:microsoft.com/office/officeart/2005/8/layout/vList2"/>
    <dgm:cxn modelId="{E1BBA918-918E-4DC1-869B-21D45E3C8609}" type="presParOf" srcId="{77AD62E8-6989-4CE7-9FFA-624CB2A6DA64}" destId="{5884B123-8A37-45E0-9FBC-69EB91C929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93E7C8-9668-4C7C-ABBF-2289113EE19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7FF9D82D-3B11-45D1-B659-30F73F25CA20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3. По видам: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2CCF8A-6994-490A-98C0-353674580B2F}" type="parTrans" cxnId="{4623FD28-7001-4D52-A217-9DE5DC9300DE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729B53-1ED8-4732-B364-FF3B696E57C3}" type="sibTrans" cxnId="{4623FD28-7001-4D52-A217-9DE5DC9300DE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F5BD82-9253-464C-B2AA-968F67799205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a. оригинальные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криптовалюты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- в процессе создания которых, на момент разработки, использовался оригинальный исходный код, отличный от ранее реализованных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891CD-4080-4C51-90EA-50D26122C699}" type="parTrans" cxnId="{8FB11CC7-64B3-48E0-A32F-0CEB65F4AC6E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724EA7-A550-4C22-95EC-9E42CF6D20E4}" type="sibTrans" cxnId="{8FB11CC7-64B3-48E0-A32F-0CEB65F4AC6E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A112A0-1AA8-4509-A0B1-C5CD468DA17E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b.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форки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- вид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криптовалюты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, процесс создания которого связан либо с техническим сбоем, либо, в процессе создания которых использовался уже существующий исходный код, то есть код другой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936D3B-E469-4CAC-8325-A326256DF3C9}" type="parTrans" cxnId="{75AC00E3-800F-4ECB-AE9B-69A78FAA4558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A4749F-E4FA-4269-BEAF-85507ED59628}" type="sibTrans" cxnId="{75AC00E3-800F-4ECB-AE9B-69A78FAA4558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80B367-3752-4EFC-BF57-6E9D4D7E082A}" type="pres">
      <dgm:prSet presAssocID="{9593E7C8-9668-4C7C-ABBF-2289113EE1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1DE2CB-A8EE-4A64-A79C-A842873B3078}" type="pres">
      <dgm:prSet presAssocID="{7FF9D82D-3B11-45D1-B659-30F73F25CA20}" presName="parentText" presStyleLbl="node1" presStyleIdx="0" presStyleCnt="3" custLinFactNeighborY="771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7BE90-7390-41D1-8EF2-A70ED0A61D7D}" type="pres">
      <dgm:prSet presAssocID="{5C729B53-1ED8-4732-B364-FF3B696E57C3}" presName="spacer" presStyleCnt="0"/>
      <dgm:spPr/>
    </dgm:pt>
    <dgm:pt modelId="{32FBC8F3-5DDE-4023-9C32-F7563C0F1F9B}" type="pres">
      <dgm:prSet presAssocID="{EDF5BD82-9253-464C-B2AA-968F6779920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6E3F2-F1B6-4367-8176-22F6D594C60B}" type="pres">
      <dgm:prSet presAssocID="{99724EA7-A550-4C22-95EC-9E42CF6D20E4}" presName="spacer" presStyleCnt="0"/>
      <dgm:spPr/>
    </dgm:pt>
    <dgm:pt modelId="{A8CCA69D-BA58-4EB9-857F-DD09B8C1931D}" type="pres">
      <dgm:prSet presAssocID="{7EA112A0-1AA8-4509-A0B1-C5CD468DA17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4E6F7B-DD66-4DCB-90EF-36055315138D}" type="presOf" srcId="{9593E7C8-9668-4C7C-ABBF-2289113EE192}" destId="{FB80B367-3752-4EFC-BF57-6E9D4D7E082A}" srcOrd="0" destOrd="0" presId="urn:microsoft.com/office/officeart/2005/8/layout/vList2"/>
    <dgm:cxn modelId="{8FB11CC7-64B3-48E0-A32F-0CEB65F4AC6E}" srcId="{9593E7C8-9668-4C7C-ABBF-2289113EE192}" destId="{EDF5BD82-9253-464C-B2AA-968F67799205}" srcOrd="1" destOrd="0" parTransId="{1ED891CD-4080-4C51-90EA-50D26122C699}" sibTransId="{99724EA7-A550-4C22-95EC-9E42CF6D20E4}"/>
    <dgm:cxn modelId="{75AC00E3-800F-4ECB-AE9B-69A78FAA4558}" srcId="{9593E7C8-9668-4C7C-ABBF-2289113EE192}" destId="{7EA112A0-1AA8-4509-A0B1-C5CD468DA17E}" srcOrd="2" destOrd="0" parTransId="{CA936D3B-E469-4CAC-8325-A326256DF3C9}" sibTransId="{D1A4749F-E4FA-4269-BEAF-85507ED59628}"/>
    <dgm:cxn modelId="{09171A52-E0BA-4621-97D0-3C659C29B980}" type="presOf" srcId="{EDF5BD82-9253-464C-B2AA-968F67799205}" destId="{32FBC8F3-5DDE-4023-9C32-F7563C0F1F9B}" srcOrd="0" destOrd="0" presId="urn:microsoft.com/office/officeart/2005/8/layout/vList2"/>
    <dgm:cxn modelId="{4623FD28-7001-4D52-A217-9DE5DC9300DE}" srcId="{9593E7C8-9668-4C7C-ABBF-2289113EE192}" destId="{7FF9D82D-3B11-45D1-B659-30F73F25CA20}" srcOrd="0" destOrd="0" parTransId="{C12CCF8A-6994-490A-98C0-353674580B2F}" sibTransId="{5C729B53-1ED8-4732-B364-FF3B696E57C3}"/>
    <dgm:cxn modelId="{C35D1CC9-A585-429E-A707-F7EAA8BA6430}" type="presOf" srcId="{7FF9D82D-3B11-45D1-B659-30F73F25CA20}" destId="{671DE2CB-A8EE-4A64-A79C-A842873B3078}" srcOrd="0" destOrd="0" presId="urn:microsoft.com/office/officeart/2005/8/layout/vList2"/>
    <dgm:cxn modelId="{55079EE2-4B27-4579-ACC3-6E542D25AEAF}" type="presOf" srcId="{7EA112A0-1AA8-4509-A0B1-C5CD468DA17E}" destId="{A8CCA69D-BA58-4EB9-857F-DD09B8C1931D}" srcOrd="0" destOrd="0" presId="urn:microsoft.com/office/officeart/2005/8/layout/vList2"/>
    <dgm:cxn modelId="{2D6112F2-58C0-408C-96D6-7C52E9848A92}" type="presParOf" srcId="{FB80B367-3752-4EFC-BF57-6E9D4D7E082A}" destId="{671DE2CB-A8EE-4A64-A79C-A842873B3078}" srcOrd="0" destOrd="0" presId="urn:microsoft.com/office/officeart/2005/8/layout/vList2"/>
    <dgm:cxn modelId="{A292FC73-306C-48D5-A40C-1201F0D28C21}" type="presParOf" srcId="{FB80B367-3752-4EFC-BF57-6E9D4D7E082A}" destId="{1177BE90-7390-41D1-8EF2-A70ED0A61D7D}" srcOrd="1" destOrd="0" presId="urn:microsoft.com/office/officeart/2005/8/layout/vList2"/>
    <dgm:cxn modelId="{CF524F2F-3240-49E7-BD7E-CD66F244BB30}" type="presParOf" srcId="{FB80B367-3752-4EFC-BF57-6E9D4D7E082A}" destId="{32FBC8F3-5DDE-4023-9C32-F7563C0F1F9B}" srcOrd="2" destOrd="0" presId="urn:microsoft.com/office/officeart/2005/8/layout/vList2"/>
    <dgm:cxn modelId="{1B711D6B-3E77-4315-B6BD-A62BD46FEA71}" type="presParOf" srcId="{FB80B367-3752-4EFC-BF57-6E9D4D7E082A}" destId="{ABC6E3F2-F1B6-4367-8176-22F6D594C60B}" srcOrd="3" destOrd="0" presId="urn:microsoft.com/office/officeart/2005/8/layout/vList2"/>
    <dgm:cxn modelId="{43B92A90-899D-4214-83BE-4DBB8F06EFFE}" type="presParOf" srcId="{FB80B367-3752-4EFC-BF57-6E9D4D7E082A}" destId="{A8CCA69D-BA58-4EB9-857F-DD09B8C193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8742E0-8921-43F8-BD24-F0C9C5DB6B5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67332DD-9E48-4442-BF0E-CBD904975CCE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4. По типу регулирования, то есть наличию центрального администратора: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0E1EA1-ADA3-43EC-8ECC-E37DDFAC5BCC}" type="parTrans" cxnId="{471446E6-34CB-46A0-8D9F-FF5BD251F40F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AC0FA1-AAEF-42F0-80E8-44F313A81E25}" type="sibTrans" cxnId="{471446E6-34CB-46A0-8D9F-FF5BD251F40F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2594B-B125-45B1-A91C-A0707E1E67C2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a. централизованная система - система, в которой администратор имеет право регулирования, способен внести изменения в процесс эмиссии для контроля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криптовалюты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2EC34D-0E99-498A-A269-FA182578611E}" type="parTrans" cxnId="{8DC289FD-9B71-435B-9A81-2C5B24510CE9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AA0385-40D2-4D2E-AC5B-8B2C399F13AE}" type="sibTrans" cxnId="{8DC289FD-9B71-435B-9A81-2C5B24510CE9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082915-F43D-444A-8AA0-B28474346DF0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b. децентрализованная система  - система, в которой отсутствует центральный регулирующий орган, либо орган у которого есть механизм управления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FD40E1-D56D-4D66-B695-76E889DBC10E}" type="parTrans" cxnId="{95DFC467-5220-4B87-B620-FDB292517422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12204-01EA-47A8-AC08-4AF7A291F7C3}" type="sibTrans" cxnId="{95DFC467-5220-4B87-B620-FDB292517422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C6BC00-6DFA-4D21-952E-05609562BE2E}" type="pres">
      <dgm:prSet presAssocID="{A28742E0-8921-43F8-BD24-F0C9C5DB6B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092A57-7193-4A15-ADF7-581FF0313D62}" type="pres">
      <dgm:prSet presAssocID="{467332DD-9E48-4442-BF0E-CBD904975CCE}" presName="parentText" presStyleLbl="node1" presStyleIdx="0" presStyleCnt="3" custLinFactY="-1104" custLinFactNeighborX="4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65CFB-42B8-4F26-B57D-D90B127C3DE3}" type="pres">
      <dgm:prSet presAssocID="{8BAC0FA1-AAEF-42F0-80E8-44F313A81E25}" presName="spacer" presStyleCnt="0"/>
      <dgm:spPr/>
    </dgm:pt>
    <dgm:pt modelId="{6F35FB06-FCB7-497F-BD4C-9172ED9196D8}" type="pres">
      <dgm:prSet presAssocID="{0FE2594B-B125-45B1-A91C-A0707E1E67C2}" presName="parentText" presStyleLbl="node1" presStyleIdx="1" presStyleCnt="3" custLinFactNeighborX="423" custLinFactNeighborY="-708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44868-82E7-4938-8539-E7D43A076462}" type="pres">
      <dgm:prSet presAssocID="{39AA0385-40D2-4D2E-AC5B-8B2C399F13AE}" presName="spacer" presStyleCnt="0"/>
      <dgm:spPr/>
    </dgm:pt>
    <dgm:pt modelId="{F4E6C432-ACEF-4370-B740-6DDB950A5B3F}" type="pres">
      <dgm:prSet presAssocID="{2C082915-F43D-444A-8AA0-B28474346DF0}" presName="parentText" presStyleLbl="node1" presStyleIdx="2" presStyleCnt="3" custLinFactY="1233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DFC467-5220-4B87-B620-FDB292517422}" srcId="{A28742E0-8921-43F8-BD24-F0C9C5DB6B54}" destId="{2C082915-F43D-444A-8AA0-B28474346DF0}" srcOrd="2" destOrd="0" parTransId="{EEFD40E1-D56D-4D66-B695-76E889DBC10E}" sibTransId="{2A112204-01EA-47A8-AC08-4AF7A291F7C3}"/>
    <dgm:cxn modelId="{8DC289FD-9B71-435B-9A81-2C5B24510CE9}" srcId="{A28742E0-8921-43F8-BD24-F0C9C5DB6B54}" destId="{0FE2594B-B125-45B1-A91C-A0707E1E67C2}" srcOrd="1" destOrd="0" parTransId="{332EC34D-0E99-498A-A269-FA182578611E}" sibTransId="{39AA0385-40D2-4D2E-AC5B-8B2C399F13AE}"/>
    <dgm:cxn modelId="{471446E6-34CB-46A0-8D9F-FF5BD251F40F}" srcId="{A28742E0-8921-43F8-BD24-F0C9C5DB6B54}" destId="{467332DD-9E48-4442-BF0E-CBD904975CCE}" srcOrd="0" destOrd="0" parTransId="{530E1EA1-ADA3-43EC-8ECC-E37DDFAC5BCC}" sibTransId="{8BAC0FA1-AAEF-42F0-80E8-44F313A81E25}"/>
    <dgm:cxn modelId="{E29A7C0E-4959-431D-BD27-9EEFBCE5FF51}" type="presOf" srcId="{467332DD-9E48-4442-BF0E-CBD904975CCE}" destId="{92092A57-7193-4A15-ADF7-581FF0313D62}" srcOrd="0" destOrd="0" presId="urn:microsoft.com/office/officeart/2005/8/layout/vList2"/>
    <dgm:cxn modelId="{32BB5A84-E943-4A36-8530-B4D3F19E9770}" type="presOf" srcId="{0FE2594B-B125-45B1-A91C-A0707E1E67C2}" destId="{6F35FB06-FCB7-497F-BD4C-9172ED9196D8}" srcOrd="0" destOrd="0" presId="urn:microsoft.com/office/officeart/2005/8/layout/vList2"/>
    <dgm:cxn modelId="{15077A81-7A97-4FDD-A57B-31F119D0FA85}" type="presOf" srcId="{2C082915-F43D-444A-8AA0-B28474346DF0}" destId="{F4E6C432-ACEF-4370-B740-6DDB950A5B3F}" srcOrd="0" destOrd="0" presId="urn:microsoft.com/office/officeart/2005/8/layout/vList2"/>
    <dgm:cxn modelId="{F3E39424-170E-4618-B414-88A31471C8F1}" type="presOf" srcId="{A28742E0-8921-43F8-BD24-F0C9C5DB6B54}" destId="{7EC6BC00-6DFA-4D21-952E-05609562BE2E}" srcOrd="0" destOrd="0" presId="urn:microsoft.com/office/officeart/2005/8/layout/vList2"/>
    <dgm:cxn modelId="{F57A66C2-7DE6-45FE-974C-8C4645FCDCCD}" type="presParOf" srcId="{7EC6BC00-6DFA-4D21-952E-05609562BE2E}" destId="{92092A57-7193-4A15-ADF7-581FF0313D62}" srcOrd="0" destOrd="0" presId="urn:microsoft.com/office/officeart/2005/8/layout/vList2"/>
    <dgm:cxn modelId="{69320720-9B5B-43CF-B94A-7B3094B5FFF3}" type="presParOf" srcId="{7EC6BC00-6DFA-4D21-952E-05609562BE2E}" destId="{8E165CFB-42B8-4F26-B57D-D90B127C3DE3}" srcOrd="1" destOrd="0" presId="urn:microsoft.com/office/officeart/2005/8/layout/vList2"/>
    <dgm:cxn modelId="{9151E86D-51CD-4E9B-AEEA-0E7845A7A14D}" type="presParOf" srcId="{7EC6BC00-6DFA-4D21-952E-05609562BE2E}" destId="{6F35FB06-FCB7-497F-BD4C-9172ED9196D8}" srcOrd="2" destOrd="0" presId="urn:microsoft.com/office/officeart/2005/8/layout/vList2"/>
    <dgm:cxn modelId="{4135F742-9035-4679-B22E-C0F3602A6A16}" type="presParOf" srcId="{7EC6BC00-6DFA-4D21-952E-05609562BE2E}" destId="{55944868-82E7-4938-8539-E7D43A076462}" srcOrd="3" destOrd="0" presId="urn:microsoft.com/office/officeart/2005/8/layout/vList2"/>
    <dgm:cxn modelId="{E88C8DE3-F3C5-4AA2-A9BD-7826CC637144}" type="presParOf" srcId="{7EC6BC00-6DFA-4D21-952E-05609562BE2E}" destId="{F4E6C432-ACEF-4370-B740-6DDB950A5B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9EBEF5-421B-4882-9AB8-816B877E206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C98383-1610-484B-A709-4D1EE0C559D8}">
      <dgm:prSet phldrT="[Текст]" custT="1"/>
      <dgm:spPr/>
      <dgm:t>
        <a:bodyPr/>
        <a:lstStyle/>
        <a:p>
          <a:endParaRPr lang="en-US" sz="2000" dirty="0" smtClean="0"/>
        </a:p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Однако, на самом деле, такая борьба, вероятнее всего, вызвана желанием сконцентрировать функции денежной эмиссии, а значит - и власть, в руках государства и не допустить образования альтернативных источников эмиссии платежных средств, тем более, не подвергающихся никакому государственному регулированию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dirty="0"/>
        </a:p>
      </dgm:t>
    </dgm:pt>
    <dgm:pt modelId="{AFAE0369-D983-49CC-8803-CA4461445A04}" type="parTrans" cxnId="{B25F5684-AB29-45FC-849A-2CECE62BA176}">
      <dgm:prSet/>
      <dgm:spPr/>
      <dgm:t>
        <a:bodyPr/>
        <a:lstStyle/>
        <a:p>
          <a:endParaRPr lang="ru-RU"/>
        </a:p>
      </dgm:t>
    </dgm:pt>
    <dgm:pt modelId="{82100F78-1209-4432-9EEB-FB386424FF6A}" type="sibTrans" cxnId="{B25F5684-AB29-45FC-849A-2CECE62BA176}">
      <dgm:prSet/>
      <dgm:spPr/>
      <dgm:t>
        <a:bodyPr/>
        <a:lstStyle/>
        <a:p>
          <a:endParaRPr lang="ru-RU"/>
        </a:p>
      </dgm:t>
    </dgm:pt>
    <dgm:pt modelId="{DA8648AE-0D15-4E6F-8F33-976748AF3368}">
      <dgm:prSet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Сегодня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криптовалюты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продолжают свое развитие, число пользователей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киберденьгами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неуклонно растет. Популярность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биткоина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породила создание других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, которые развиваются наряду с биткоином, но их популярность и возможности пока намного меньше</a:t>
          </a:r>
          <a:r>
            <a:rPr lang="ru-RU" sz="2000" dirty="0" smtClean="0"/>
            <a:t>.</a:t>
          </a:r>
        </a:p>
      </dgm:t>
    </dgm:pt>
    <dgm:pt modelId="{A2EDDE92-B2D8-4FC8-A540-1042B1FF8634}" type="parTrans" cxnId="{2488CC95-F7D7-4F9D-9023-82454356A6D3}">
      <dgm:prSet/>
      <dgm:spPr/>
      <dgm:t>
        <a:bodyPr/>
        <a:lstStyle/>
        <a:p>
          <a:endParaRPr lang="ru-RU"/>
        </a:p>
      </dgm:t>
    </dgm:pt>
    <dgm:pt modelId="{FCFAAE99-B885-467D-8E94-9B9295176EEB}" type="sibTrans" cxnId="{2488CC95-F7D7-4F9D-9023-82454356A6D3}">
      <dgm:prSet/>
      <dgm:spPr/>
      <dgm:t>
        <a:bodyPr/>
        <a:lstStyle/>
        <a:p>
          <a:endParaRPr lang="ru-RU"/>
        </a:p>
      </dgm:t>
    </dgm:pt>
    <dgm:pt modelId="{1BB36C3E-CFE9-443A-9D6A-19A8EB8B406D}">
      <dgm:prSet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В некоторых странах, в том числе в России, с криптовалютами начали бороться, объясняя это заботой о людях, предостережением их от вложения денег в “денежные суррогаты" и возможной их потери, в случае если наступит крах криптовалюты - биткойна. </a:t>
          </a:r>
        </a:p>
      </dgm:t>
    </dgm:pt>
    <dgm:pt modelId="{5ED73D2C-10FE-4CC7-94E5-0F8D517F6046}" type="parTrans" cxnId="{AA9DB7DF-B60D-4393-A117-2ADD31E181CE}">
      <dgm:prSet/>
      <dgm:spPr/>
      <dgm:t>
        <a:bodyPr/>
        <a:lstStyle/>
        <a:p>
          <a:endParaRPr lang="ru-RU"/>
        </a:p>
      </dgm:t>
    </dgm:pt>
    <dgm:pt modelId="{958B3E07-ABA6-469E-8EBC-D21D66051F2E}" type="sibTrans" cxnId="{AA9DB7DF-B60D-4393-A117-2ADD31E181CE}">
      <dgm:prSet/>
      <dgm:spPr/>
      <dgm:t>
        <a:bodyPr/>
        <a:lstStyle/>
        <a:p>
          <a:endParaRPr lang="ru-RU"/>
        </a:p>
      </dgm:t>
    </dgm:pt>
    <dgm:pt modelId="{90EF6CC5-DD7F-4FC3-80FC-A359AE2C941D}" type="pres">
      <dgm:prSet presAssocID="{189EBEF5-421B-4882-9AB8-816B877E20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A57909-D2F5-420F-B5EE-1E15162E29EC}" type="pres">
      <dgm:prSet presAssocID="{DA8648AE-0D15-4E6F-8F33-976748AF3368}" presName="parentLin" presStyleCnt="0"/>
      <dgm:spPr/>
    </dgm:pt>
    <dgm:pt modelId="{3D424B32-606A-4EE0-B761-7EDEC7013915}" type="pres">
      <dgm:prSet presAssocID="{DA8648AE-0D15-4E6F-8F33-976748AF336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7A22251-7120-4CF7-BC68-F1C53B253E38}" type="pres">
      <dgm:prSet presAssocID="{DA8648AE-0D15-4E6F-8F33-976748AF3368}" presName="parentText" presStyleLbl="node1" presStyleIdx="0" presStyleCnt="3" custScaleX="142857" custScaleY="143794" custLinFactNeighborX="-65898" custLinFactNeighborY="-13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E639D-7DBC-455F-A4A3-28955734E30D}" type="pres">
      <dgm:prSet presAssocID="{DA8648AE-0D15-4E6F-8F33-976748AF3368}" presName="negativeSpace" presStyleCnt="0"/>
      <dgm:spPr/>
    </dgm:pt>
    <dgm:pt modelId="{D3359948-B425-4AE9-9E15-FC0A0639077D}" type="pres">
      <dgm:prSet presAssocID="{DA8648AE-0D15-4E6F-8F33-976748AF3368}" presName="childText" presStyleLbl="conFgAcc1" presStyleIdx="0" presStyleCnt="3">
        <dgm:presLayoutVars>
          <dgm:bulletEnabled val="1"/>
        </dgm:presLayoutVars>
      </dgm:prSet>
      <dgm:spPr/>
    </dgm:pt>
    <dgm:pt modelId="{D1D1E3E2-AFA3-45F6-9007-268B05663B5A}" type="pres">
      <dgm:prSet presAssocID="{FCFAAE99-B885-467D-8E94-9B9295176EEB}" presName="spaceBetweenRectangles" presStyleCnt="0"/>
      <dgm:spPr/>
    </dgm:pt>
    <dgm:pt modelId="{748006A6-CCBE-4397-82C0-B26BC20ACA55}" type="pres">
      <dgm:prSet presAssocID="{1BB36C3E-CFE9-443A-9D6A-19A8EB8B406D}" presName="parentLin" presStyleCnt="0"/>
      <dgm:spPr/>
    </dgm:pt>
    <dgm:pt modelId="{D6930E14-EB43-465C-BAF2-C4B7436068CE}" type="pres">
      <dgm:prSet presAssocID="{1BB36C3E-CFE9-443A-9D6A-19A8EB8B406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A96B86-6FC8-41C1-9D4C-FF4ACF2A1738}" type="pres">
      <dgm:prSet presAssocID="{1BB36C3E-CFE9-443A-9D6A-19A8EB8B406D}" presName="parentText" presStyleLbl="node1" presStyleIdx="1" presStyleCnt="3" custScaleX="148023" custScaleY="134147" custLinFactNeighborX="-39133" custLinFactNeighborY="5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7020E-50E1-429A-AB8A-097C179AC0B0}" type="pres">
      <dgm:prSet presAssocID="{1BB36C3E-CFE9-443A-9D6A-19A8EB8B406D}" presName="negativeSpace" presStyleCnt="0"/>
      <dgm:spPr/>
    </dgm:pt>
    <dgm:pt modelId="{D459EA17-9B3B-4D65-BABC-CD439989B3E8}" type="pres">
      <dgm:prSet presAssocID="{1BB36C3E-CFE9-443A-9D6A-19A8EB8B406D}" presName="childText" presStyleLbl="conFgAcc1" presStyleIdx="1" presStyleCnt="3">
        <dgm:presLayoutVars>
          <dgm:bulletEnabled val="1"/>
        </dgm:presLayoutVars>
      </dgm:prSet>
      <dgm:spPr/>
    </dgm:pt>
    <dgm:pt modelId="{CBB12754-71AF-4CAF-85FA-24E23DDD51C2}" type="pres">
      <dgm:prSet presAssocID="{958B3E07-ABA6-469E-8EBC-D21D66051F2E}" presName="spaceBetweenRectangles" presStyleCnt="0"/>
      <dgm:spPr/>
    </dgm:pt>
    <dgm:pt modelId="{19419D08-B8D4-4755-A8C5-0EA616AF931D}" type="pres">
      <dgm:prSet presAssocID="{90C98383-1610-484B-A709-4D1EE0C559D8}" presName="parentLin" presStyleCnt="0"/>
      <dgm:spPr/>
    </dgm:pt>
    <dgm:pt modelId="{CCCFB440-8C5B-484F-A0E2-E86C482210F1}" type="pres">
      <dgm:prSet presAssocID="{90C98383-1610-484B-A709-4D1EE0C559D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D1ABF32-1DF7-4917-84D0-5DCBEBC8B1C9}" type="pres">
      <dgm:prSet presAssocID="{90C98383-1610-484B-A709-4D1EE0C559D8}" presName="parentText" presStyleLbl="node1" presStyleIdx="2" presStyleCnt="3" custScaleX="138375" custScaleY="182294" custLinFactNeighborX="-65929" custLinFactNeighborY="10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B5618-0127-474A-A1E4-211D4D5E28B9}" type="pres">
      <dgm:prSet presAssocID="{90C98383-1610-484B-A709-4D1EE0C559D8}" presName="negativeSpace" presStyleCnt="0"/>
      <dgm:spPr/>
    </dgm:pt>
    <dgm:pt modelId="{490F0741-F1F4-41B1-94A3-AFCDB655DA55}" type="pres">
      <dgm:prSet presAssocID="{90C98383-1610-484B-A709-4D1EE0C559D8}" presName="childText" presStyleLbl="conFgAcc1" presStyleIdx="2" presStyleCnt="3" custLinFactNeighborX="-2093" custLinFactNeighborY="96271">
        <dgm:presLayoutVars>
          <dgm:bulletEnabled val="1"/>
        </dgm:presLayoutVars>
      </dgm:prSet>
      <dgm:spPr/>
    </dgm:pt>
  </dgm:ptLst>
  <dgm:cxnLst>
    <dgm:cxn modelId="{2488CC95-F7D7-4F9D-9023-82454356A6D3}" srcId="{189EBEF5-421B-4882-9AB8-816B877E206C}" destId="{DA8648AE-0D15-4E6F-8F33-976748AF3368}" srcOrd="0" destOrd="0" parTransId="{A2EDDE92-B2D8-4FC8-A540-1042B1FF8634}" sibTransId="{FCFAAE99-B885-467D-8E94-9B9295176EEB}"/>
    <dgm:cxn modelId="{C1812AA6-6D50-4961-948E-6BA154A91848}" type="presOf" srcId="{DA8648AE-0D15-4E6F-8F33-976748AF3368}" destId="{A7A22251-7120-4CF7-BC68-F1C53B253E38}" srcOrd="1" destOrd="0" presId="urn:microsoft.com/office/officeart/2005/8/layout/list1"/>
    <dgm:cxn modelId="{AA9DB7DF-B60D-4393-A117-2ADD31E181CE}" srcId="{189EBEF5-421B-4882-9AB8-816B877E206C}" destId="{1BB36C3E-CFE9-443A-9D6A-19A8EB8B406D}" srcOrd="1" destOrd="0" parTransId="{5ED73D2C-10FE-4CC7-94E5-0F8D517F6046}" sibTransId="{958B3E07-ABA6-469E-8EBC-D21D66051F2E}"/>
    <dgm:cxn modelId="{B25F5684-AB29-45FC-849A-2CECE62BA176}" srcId="{189EBEF5-421B-4882-9AB8-816B877E206C}" destId="{90C98383-1610-484B-A709-4D1EE0C559D8}" srcOrd="2" destOrd="0" parTransId="{AFAE0369-D983-49CC-8803-CA4461445A04}" sibTransId="{82100F78-1209-4432-9EEB-FB386424FF6A}"/>
    <dgm:cxn modelId="{5B35D87A-57B1-466A-9FEB-4A7B3DBAD0CD}" type="presOf" srcId="{90C98383-1610-484B-A709-4D1EE0C559D8}" destId="{CCCFB440-8C5B-484F-A0E2-E86C482210F1}" srcOrd="0" destOrd="0" presId="urn:microsoft.com/office/officeart/2005/8/layout/list1"/>
    <dgm:cxn modelId="{6579BCDB-2F5E-4517-8B41-AB92349AFF25}" type="presOf" srcId="{90C98383-1610-484B-A709-4D1EE0C559D8}" destId="{8D1ABF32-1DF7-4917-84D0-5DCBEBC8B1C9}" srcOrd="1" destOrd="0" presId="urn:microsoft.com/office/officeart/2005/8/layout/list1"/>
    <dgm:cxn modelId="{65EC6861-5BD7-45AB-B603-298FD92C9E52}" type="presOf" srcId="{189EBEF5-421B-4882-9AB8-816B877E206C}" destId="{90EF6CC5-DD7F-4FC3-80FC-A359AE2C941D}" srcOrd="0" destOrd="0" presId="urn:microsoft.com/office/officeart/2005/8/layout/list1"/>
    <dgm:cxn modelId="{6F86382B-63FC-44FC-9976-9C58AFA870C0}" type="presOf" srcId="{DA8648AE-0D15-4E6F-8F33-976748AF3368}" destId="{3D424B32-606A-4EE0-B761-7EDEC7013915}" srcOrd="0" destOrd="0" presId="urn:microsoft.com/office/officeart/2005/8/layout/list1"/>
    <dgm:cxn modelId="{948B7EDF-E0AD-4D29-BFDE-B9F8387F6E0F}" type="presOf" srcId="{1BB36C3E-CFE9-443A-9D6A-19A8EB8B406D}" destId="{D3A96B86-6FC8-41C1-9D4C-FF4ACF2A1738}" srcOrd="1" destOrd="0" presId="urn:microsoft.com/office/officeart/2005/8/layout/list1"/>
    <dgm:cxn modelId="{42ADF60B-C719-4CF9-B4D7-091DF7B3316E}" type="presOf" srcId="{1BB36C3E-CFE9-443A-9D6A-19A8EB8B406D}" destId="{D6930E14-EB43-465C-BAF2-C4B7436068CE}" srcOrd="0" destOrd="0" presId="urn:microsoft.com/office/officeart/2005/8/layout/list1"/>
    <dgm:cxn modelId="{620A198D-4323-4639-9BB2-A9C42B1B6DFD}" type="presParOf" srcId="{90EF6CC5-DD7F-4FC3-80FC-A359AE2C941D}" destId="{E2A57909-D2F5-420F-B5EE-1E15162E29EC}" srcOrd="0" destOrd="0" presId="urn:microsoft.com/office/officeart/2005/8/layout/list1"/>
    <dgm:cxn modelId="{A5D8BD12-820C-4D48-8B16-FBEF2951C89A}" type="presParOf" srcId="{E2A57909-D2F5-420F-B5EE-1E15162E29EC}" destId="{3D424B32-606A-4EE0-B761-7EDEC7013915}" srcOrd="0" destOrd="0" presId="urn:microsoft.com/office/officeart/2005/8/layout/list1"/>
    <dgm:cxn modelId="{DA099834-4188-48A5-896F-9FA1A6A0977B}" type="presParOf" srcId="{E2A57909-D2F5-420F-B5EE-1E15162E29EC}" destId="{A7A22251-7120-4CF7-BC68-F1C53B253E38}" srcOrd="1" destOrd="0" presId="urn:microsoft.com/office/officeart/2005/8/layout/list1"/>
    <dgm:cxn modelId="{EDD369B2-844B-435A-A087-849644DFC97C}" type="presParOf" srcId="{90EF6CC5-DD7F-4FC3-80FC-A359AE2C941D}" destId="{3C4E639D-7DBC-455F-A4A3-28955734E30D}" srcOrd="1" destOrd="0" presId="urn:microsoft.com/office/officeart/2005/8/layout/list1"/>
    <dgm:cxn modelId="{4A14BA00-D437-4C0B-8429-8D3759B50DF4}" type="presParOf" srcId="{90EF6CC5-DD7F-4FC3-80FC-A359AE2C941D}" destId="{D3359948-B425-4AE9-9E15-FC0A0639077D}" srcOrd="2" destOrd="0" presId="urn:microsoft.com/office/officeart/2005/8/layout/list1"/>
    <dgm:cxn modelId="{94FEE1AD-F02F-4062-A4D8-34E15C377F3D}" type="presParOf" srcId="{90EF6CC5-DD7F-4FC3-80FC-A359AE2C941D}" destId="{D1D1E3E2-AFA3-45F6-9007-268B05663B5A}" srcOrd="3" destOrd="0" presId="urn:microsoft.com/office/officeart/2005/8/layout/list1"/>
    <dgm:cxn modelId="{D201F26E-0D57-49ED-85B8-80B81A361B96}" type="presParOf" srcId="{90EF6CC5-DD7F-4FC3-80FC-A359AE2C941D}" destId="{748006A6-CCBE-4397-82C0-B26BC20ACA55}" srcOrd="4" destOrd="0" presId="urn:microsoft.com/office/officeart/2005/8/layout/list1"/>
    <dgm:cxn modelId="{4D8A0976-F66D-4DE2-BAC8-E903DAF63E05}" type="presParOf" srcId="{748006A6-CCBE-4397-82C0-B26BC20ACA55}" destId="{D6930E14-EB43-465C-BAF2-C4B7436068CE}" srcOrd="0" destOrd="0" presId="urn:microsoft.com/office/officeart/2005/8/layout/list1"/>
    <dgm:cxn modelId="{0142BAEF-34B3-44E6-89DF-33D501C54687}" type="presParOf" srcId="{748006A6-CCBE-4397-82C0-B26BC20ACA55}" destId="{D3A96B86-6FC8-41C1-9D4C-FF4ACF2A1738}" srcOrd="1" destOrd="0" presId="urn:microsoft.com/office/officeart/2005/8/layout/list1"/>
    <dgm:cxn modelId="{9CB12EA4-95FE-4BE0-96E8-9A742E481272}" type="presParOf" srcId="{90EF6CC5-DD7F-4FC3-80FC-A359AE2C941D}" destId="{5DF7020E-50E1-429A-AB8A-097C179AC0B0}" srcOrd="5" destOrd="0" presId="urn:microsoft.com/office/officeart/2005/8/layout/list1"/>
    <dgm:cxn modelId="{FF603D9A-7C73-4A8B-8A5D-C8725240F3AE}" type="presParOf" srcId="{90EF6CC5-DD7F-4FC3-80FC-A359AE2C941D}" destId="{D459EA17-9B3B-4D65-BABC-CD439989B3E8}" srcOrd="6" destOrd="0" presId="urn:microsoft.com/office/officeart/2005/8/layout/list1"/>
    <dgm:cxn modelId="{1253A6B6-B71C-4EA4-87E1-7CF891A4434C}" type="presParOf" srcId="{90EF6CC5-DD7F-4FC3-80FC-A359AE2C941D}" destId="{CBB12754-71AF-4CAF-85FA-24E23DDD51C2}" srcOrd="7" destOrd="0" presId="urn:microsoft.com/office/officeart/2005/8/layout/list1"/>
    <dgm:cxn modelId="{5BE974A8-611C-422A-B9C9-BC6EA959CA05}" type="presParOf" srcId="{90EF6CC5-DD7F-4FC3-80FC-A359AE2C941D}" destId="{19419D08-B8D4-4755-A8C5-0EA616AF931D}" srcOrd="8" destOrd="0" presId="urn:microsoft.com/office/officeart/2005/8/layout/list1"/>
    <dgm:cxn modelId="{98905DA2-CCC3-45E1-B520-5A6E3B3BC45C}" type="presParOf" srcId="{19419D08-B8D4-4755-A8C5-0EA616AF931D}" destId="{CCCFB440-8C5B-484F-A0E2-E86C482210F1}" srcOrd="0" destOrd="0" presId="urn:microsoft.com/office/officeart/2005/8/layout/list1"/>
    <dgm:cxn modelId="{E0C0DDA9-77AE-4186-A802-61CC48840BDE}" type="presParOf" srcId="{19419D08-B8D4-4755-A8C5-0EA616AF931D}" destId="{8D1ABF32-1DF7-4917-84D0-5DCBEBC8B1C9}" srcOrd="1" destOrd="0" presId="urn:microsoft.com/office/officeart/2005/8/layout/list1"/>
    <dgm:cxn modelId="{7BBB51A4-5AF9-4B61-909B-4A18521B5A4D}" type="presParOf" srcId="{90EF6CC5-DD7F-4FC3-80FC-A359AE2C941D}" destId="{C36B5618-0127-474A-A1E4-211D4D5E28B9}" srcOrd="9" destOrd="0" presId="urn:microsoft.com/office/officeart/2005/8/layout/list1"/>
    <dgm:cxn modelId="{C90F6DD1-2CBB-4575-8F79-A179A59D119F}" type="presParOf" srcId="{90EF6CC5-DD7F-4FC3-80FC-A359AE2C941D}" destId="{490F0741-F1F4-41B1-94A3-AFCDB655DA5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83E66E-503C-4A76-B7B5-3F56846B31B1}">
      <dsp:nvSpPr>
        <dsp:cNvPr id="0" name=""/>
        <dsp:cNvSpPr/>
      </dsp:nvSpPr>
      <dsp:spPr>
        <a:xfrm>
          <a:off x="0" y="0"/>
          <a:ext cx="9867073" cy="646127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Стоит сразу обозначить, что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криптовалюта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возникла именно в тот момент, когда человечество начало в ней нуждаться.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9867073" cy="6461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3B1B56-9C40-4C0A-8788-6EFC68F5D4AC}">
      <dsp:nvSpPr>
        <dsp:cNvPr id="0" name=""/>
        <dsp:cNvSpPr/>
      </dsp:nvSpPr>
      <dsp:spPr>
        <a:xfrm>
          <a:off x="0" y="0"/>
          <a:ext cx="10413229" cy="92286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Нестабильность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фиатных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денег, инфляция и волна кризисов, которые прокатились по многим европейским странам, поспособствовали тому, что обществу были просто необходимы независимые и надежные деньги.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0413229" cy="9228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69150D-E96F-408C-9DE2-A25F954973AD}">
      <dsp:nvSpPr>
        <dsp:cNvPr id="0" name=""/>
        <dsp:cNvSpPr/>
      </dsp:nvSpPr>
      <dsp:spPr>
        <a:xfrm>
          <a:off x="0" y="14954"/>
          <a:ext cx="11135359" cy="102960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2008 году о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криптовалюте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впервые заговорили, хоть и в довольно узком кругу IT-специалистов. Толчком к этому стала публикация статьи о первой виртуальной денежной единице, основанной на принципе криптографии –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Биткоине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 Некий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Сатоши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Накамото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изложил свою концепцию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криптоденег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954"/>
        <a:ext cx="11135359" cy="1029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C226EB-DD96-440F-B4A0-794D10310394}">
      <dsp:nvSpPr>
        <dsp:cNvPr id="0" name=""/>
        <dsp:cNvSpPr/>
      </dsp:nvSpPr>
      <dsp:spPr>
        <a:xfrm>
          <a:off x="0" y="313235"/>
          <a:ext cx="2981819" cy="11505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По цели создания: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3235"/>
        <a:ext cx="2981819" cy="1150561"/>
      </dsp:txXfrm>
    </dsp:sp>
    <dsp:sp modelId="{B00184DD-1D57-431C-93BD-03573BBDBD56}">
      <dsp:nvSpPr>
        <dsp:cNvPr id="0" name=""/>
        <dsp:cNvSpPr/>
      </dsp:nvSpPr>
      <dsp:spPr>
        <a:xfrm>
          <a:off x="0" y="1761267"/>
          <a:ext cx="2981819" cy="1760887"/>
        </a:xfrm>
        <a:prstGeom prst="round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a. целевые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криптовалюты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процесс реализации которых связан с направленностью на конечный результат. Целью создания, в данном случае, могут быть мошенничество, преследование финансового интереса (инвестиционные), экспериментальные цели (тестирование новых технологий) и другие;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61267"/>
        <a:ext cx="2981819" cy="1760887"/>
      </dsp:txXfrm>
    </dsp:sp>
    <dsp:sp modelId="{8CB0062E-4A74-474A-8A3D-0DFD058642B8}">
      <dsp:nvSpPr>
        <dsp:cNvPr id="0" name=""/>
        <dsp:cNvSpPr/>
      </dsp:nvSpPr>
      <dsp:spPr>
        <a:xfrm>
          <a:off x="0" y="3531281"/>
          <a:ext cx="2981819" cy="983568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 нецелевые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криптовалюты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создание которых происходит в результате технического сбоя (например, создание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форков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531281"/>
        <a:ext cx="2981819" cy="98356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16D1B4-7714-410E-B9CA-2716620ECAE9}">
      <dsp:nvSpPr>
        <dsp:cNvPr id="0" name=""/>
        <dsp:cNvSpPr/>
      </dsp:nvSpPr>
      <dsp:spPr>
        <a:xfrm>
          <a:off x="0" y="4404"/>
          <a:ext cx="2786648" cy="16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По степени активности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404"/>
        <a:ext cx="2786648" cy="1638000"/>
      </dsp:txXfrm>
    </dsp:sp>
    <dsp:sp modelId="{94FA5EB7-D8DF-4F82-84B8-BCEDB428DC8A}">
      <dsp:nvSpPr>
        <dsp:cNvPr id="0" name=""/>
        <dsp:cNvSpPr/>
      </dsp:nvSpPr>
      <dsp:spPr>
        <a:xfrm>
          <a:off x="0" y="1723045"/>
          <a:ext cx="2786648" cy="1638000"/>
        </a:xfrm>
        <a:prstGeom prst="round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a. активные </a:t>
          </a:r>
          <a:r>
            <a:rPr lang="ru-RU" sz="1400" kern="1200" dirty="0" err="1" smtClean="0"/>
            <a:t>криптовалюты</a:t>
          </a:r>
          <a:r>
            <a:rPr lang="ru-RU" sz="1400" kern="1200" dirty="0" smtClean="0"/>
            <a:t>, которые не достигли верхнего предела эмиссии, и/или являются потенциально перспективными для инвестиций (присутствует спрос на </a:t>
          </a:r>
          <a:r>
            <a:rPr lang="ru-RU" sz="1400" kern="1200" dirty="0" err="1" smtClean="0"/>
            <a:t>криптовалюту</a:t>
          </a:r>
          <a:r>
            <a:rPr lang="ru-RU" sz="1400" kern="1200" dirty="0" smtClean="0"/>
            <a:t>);</a:t>
          </a:r>
          <a:endParaRPr lang="ru-RU" sz="1400" kern="1200" dirty="0"/>
        </a:p>
      </dsp:txBody>
      <dsp:txXfrm>
        <a:off x="0" y="1723045"/>
        <a:ext cx="2786648" cy="1638000"/>
      </dsp:txXfrm>
    </dsp:sp>
    <dsp:sp modelId="{5884B123-8A37-45E0-9FBC-69EB91C9299B}">
      <dsp:nvSpPr>
        <dsp:cNvPr id="0" name=""/>
        <dsp:cNvSpPr/>
      </dsp:nvSpPr>
      <dsp:spPr>
        <a:xfrm>
          <a:off x="0" y="3441685"/>
          <a:ext cx="2786648" cy="1638000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b. </a:t>
          </a:r>
          <a:r>
            <a:rPr lang="ru-RU" sz="1400" kern="1200" dirty="0" smtClean="0"/>
            <a:t>неактивные </a:t>
          </a:r>
          <a:r>
            <a:rPr lang="ru-RU" sz="1400" kern="1200" dirty="0" err="1" smtClean="0"/>
            <a:t>криптовалюты</a:t>
          </a:r>
          <a:r>
            <a:rPr lang="ru-RU" sz="1400" kern="1200" dirty="0" smtClean="0"/>
            <a:t>, которые достигли верхнего предела выпуска и не вызывают инвестиционной привлекательности на бирже либо поддержка разработчиков и/или сообщества</a:t>
          </a:r>
          <a:endParaRPr lang="ru-RU" sz="1400" kern="1200" dirty="0"/>
        </a:p>
      </dsp:txBody>
      <dsp:txXfrm>
        <a:off x="0" y="3441685"/>
        <a:ext cx="2786648" cy="16380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1DE2CB-A8EE-4A64-A79C-A842873B3078}">
      <dsp:nvSpPr>
        <dsp:cNvPr id="0" name=""/>
        <dsp:cNvSpPr/>
      </dsp:nvSpPr>
      <dsp:spPr>
        <a:xfrm>
          <a:off x="0" y="12029"/>
          <a:ext cx="3029386" cy="15454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По видам: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029"/>
        <a:ext cx="3029386" cy="1545462"/>
      </dsp:txXfrm>
    </dsp:sp>
    <dsp:sp modelId="{32FBC8F3-5DDE-4023-9C32-F7563C0F1F9B}">
      <dsp:nvSpPr>
        <dsp:cNvPr id="0" name=""/>
        <dsp:cNvSpPr/>
      </dsp:nvSpPr>
      <dsp:spPr>
        <a:xfrm>
          <a:off x="0" y="1560401"/>
          <a:ext cx="3029386" cy="1545462"/>
        </a:xfrm>
        <a:prstGeom prst="round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a. оригинальные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криптовалюты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- в процессе создания которых, на момент разработки, использовался оригинальный исходный код, отличный от ранее реализованных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</a:t>
          </a: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60401"/>
        <a:ext cx="3029386" cy="1545462"/>
      </dsp:txXfrm>
    </dsp:sp>
    <dsp:sp modelId="{A8CCA69D-BA58-4EB9-857F-DD09B8C1931D}">
      <dsp:nvSpPr>
        <dsp:cNvPr id="0" name=""/>
        <dsp:cNvSpPr/>
      </dsp:nvSpPr>
      <dsp:spPr>
        <a:xfrm>
          <a:off x="0" y="3118576"/>
          <a:ext cx="3029386" cy="1545462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b.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форки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- вид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криптовалюты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процесс создания которого связан либо с техническим сбоем, либо, в процессе создания которых использовался уже существующий исходный код, то есть код другой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криптовалюты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18576"/>
        <a:ext cx="3029386" cy="154546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092A57-7193-4A15-ADF7-581FF0313D62}">
      <dsp:nvSpPr>
        <dsp:cNvPr id="0" name=""/>
        <dsp:cNvSpPr/>
      </dsp:nvSpPr>
      <dsp:spPr>
        <a:xfrm>
          <a:off x="0" y="0"/>
          <a:ext cx="2400299" cy="15407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По типу регулирования, то есть наличию центрального администратора: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400299" cy="1540766"/>
      </dsp:txXfrm>
    </dsp:sp>
    <dsp:sp modelId="{6F35FB06-FCB7-497F-BD4C-9172ED9196D8}">
      <dsp:nvSpPr>
        <dsp:cNvPr id="0" name=""/>
        <dsp:cNvSpPr/>
      </dsp:nvSpPr>
      <dsp:spPr>
        <a:xfrm>
          <a:off x="0" y="1546869"/>
          <a:ext cx="2400299" cy="1540766"/>
        </a:xfrm>
        <a:prstGeom prst="round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a. централизованная система - система, в которой администратор имеет право регулирования, способен внести изменения в процесс эмиссии для контроля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криптовалюты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46869"/>
        <a:ext cx="2400299" cy="1540766"/>
      </dsp:txXfrm>
    </dsp:sp>
    <dsp:sp modelId="{F4E6C432-ACEF-4370-B740-6DDB950A5B3F}">
      <dsp:nvSpPr>
        <dsp:cNvPr id="0" name=""/>
        <dsp:cNvSpPr/>
      </dsp:nvSpPr>
      <dsp:spPr>
        <a:xfrm>
          <a:off x="0" y="3111648"/>
          <a:ext cx="2400299" cy="1540766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b. децентрализованная система  - система, в которой отсутствует центральный регулирующий орган, либо орган у которого есть механизм управления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11648"/>
        <a:ext cx="2400299" cy="154076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359948-B425-4AE9-9E15-FC0A0639077D}">
      <dsp:nvSpPr>
        <dsp:cNvPr id="0" name=""/>
        <dsp:cNvSpPr/>
      </dsp:nvSpPr>
      <dsp:spPr>
        <a:xfrm>
          <a:off x="0" y="839268"/>
          <a:ext cx="1116584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22251-7120-4CF7-BC68-F1C53B253E38}">
      <dsp:nvSpPr>
        <dsp:cNvPr id="0" name=""/>
        <dsp:cNvSpPr/>
      </dsp:nvSpPr>
      <dsp:spPr>
        <a:xfrm>
          <a:off x="181278" y="24982"/>
          <a:ext cx="10631526" cy="1230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30" tIns="0" rIns="29543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Сегодня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криптовалюты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продолжают свое развитие, число пользователей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киберденьгами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неуклонно растет. Популярность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биткоина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породила создание других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криптовалют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которые развиваются наряду с биткоином, но их популярность и возможности пока намного меньше</a:t>
          </a:r>
          <a:r>
            <a:rPr lang="ru-RU" sz="2000" kern="1200" dirty="0" smtClean="0"/>
            <a:t>.</a:t>
          </a:r>
        </a:p>
      </dsp:txBody>
      <dsp:txXfrm>
        <a:off x="181278" y="24982"/>
        <a:ext cx="10631526" cy="1230991"/>
      </dsp:txXfrm>
    </dsp:sp>
    <dsp:sp modelId="{D459EA17-9B3B-4D65-BABC-CD439989B3E8}">
      <dsp:nvSpPr>
        <dsp:cNvPr id="0" name=""/>
        <dsp:cNvSpPr/>
      </dsp:nvSpPr>
      <dsp:spPr>
        <a:xfrm>
          <a:off x="0" y="2447033"/>
          <a:ext cx="1116584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96B86-6FC8-41C1-9D4C-FF4ACF2A1738}">
      <dsp:nvSpPr>
        <dsp:cNvPr id="0" name=""/>
        <dsp:cNvSpPr/>
      </dsp:nvSpPr>
      <dsp:spPr>
        <a:xfrm>
          <a:off x="312603" y="1777759"/>
          <a:ext cx="10643135" cy="1148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30" tIns="0" rIns="29543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некоторых странах, в том числе в России, с криптовалютами начали бороться, объясняя это заботой о людях, предостережением их от вложения денег в “денежные суррогаты" и возможной их потери, в случае если наступит крах криптовалюты - биткойна. </a:t>
          </a:r>
        </a:p>
      </dsp:txBody>
      <dsp:txXfrm>
        <a:off x="312603" y="1777759"/>
        <a:ext cx="10643135" cy="1148405"/>
      </dsp:txXfrm>
    </dsp:sp>
    <dsp:sp modelId="{490F0741-F1F4-41B1-94A3-AFCDB655DA55}">
      <dsp:nvSpPr>
        <dsp:cNvPr id="0" name=""/>
        <dsp:cNvSpPr/>
      </dsp:nvSpPr>
      <dsp:spPr>
        <a:xfrm>
          <a:off x="0" y="4503293"/>
          <a:ext cx="1116584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ABF32-1DF7-4917-84D0-5DCBEBC8B1C9}">
      <dsp:nvSpPr>
        <dsp:cNvPr id="0" name=""/>
        <dsp:cNvSpPr/>
      </dsp:nvSpPr>
      <dsp:spPr>
        <a:xfrm>
          <a:off x="186686" y="3343097"/>
          <a:ext cx="10614833" cy="1560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30" tIns="0" rIns="29543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Однако, на самом деле, такая борьба, вероятнее всего, вызвана желанием сконцентрировать функции денежной эмиссии, а значит - и власть, в руках государства и не допустить образования альтернативных источников эмиссии платежных средств, тем более, не подвергающихся никакому государственному регулированию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86686" y="3343097"/>
        <a:ext cx="10614833" cy="1560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AA2EE-8696-41D3-A73E-05AF50E7B5C5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8B70E-A8FC-428D-95C6-8DCB271462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410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5C4-FA67-431B-A3F9-B03D27CCCC7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0CA2-5AA7-4F7A-8360-AFADD9BCE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99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5C4-FA67-431B-A3F9-B03D27CCCC7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0CA2-5AA7-4F7A-8360-AFADD9BCE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452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5C4-FA67-431B-A3F9-B03D27CCCC7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0CA2-5AA7-4F7A-8360-AFADD9BCE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989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5C4-FA67-431B-A3F9-B03D27CCCC7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0CA2-5AA7-4F7A-8360-AFADD9BCE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210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5C4-FA67-431B-A3F9-B03D27CCCC7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0CA2-5AA7-4F7A-8360-AFADD9BCE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36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5C4-FA67-431B-A3F9-B03D27CCCC7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0CA2-5AA7-4F7A-8360-AFADD9BCE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215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5C4-FA67-431B-A3F9-B03D27CCCC7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0CA2-5AA7-4F7A-8360-AFADD9BCE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017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5C4-FA67-431B-A3F9-B03D27CCCC7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0CA2-5AA7-4F7A-8360-AFADD9BCE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367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5C4-FA67-431B-A3F9-B03D27CCCC7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0CA2-5AA7-4F7A-8360-AFADD9BCE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251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5C4-FA67-431B-A3F9-B03D27CCCC7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0CA2-5AA7-4F7A-8360-AFADD9BCE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955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95C4-FA67-431B-A3F9-B03D27CCCC7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0CA2-5AA7-4F7A-8360-AFADD9BCE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304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D2995C4-FA67-431B-A3F9-B03D27CCCC7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A0CA2-5AA7-4F7A-8360-AFADD9BCE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81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2" y="188640"/>
            <a:ext cx="9157845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КАЗАХСКИЙ НАЦИОНАЛЬНЫЙ УНИВЕРСИТЕТ ИМ. АЛЬ-ФАРАБИ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2368" y="1196754"/>
            <a:ext cx="7560841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</a:rPr>
              <a:t>Высшая школа экономики и бизнеса</a:t>
            </a:r>
            <a:r>
              <a:rPr lang="ru-RU" dirty="0">
                <a:latin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</a:rPr>
              <a:t>Кафедра «Финансы и учет»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1" y="4005066"/>
            <a:ext cx="11255403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kk-KZ" sz="2400" b="1" dirty="0" smtClean="0">
                <a:latin typeface="Arial" pitchFamily="34" charset="0"/>
                <a:cs typeface="Arial" pitchFamily="34" charset="0"/>
              </a:rPr>
              <a:t>Модуль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Цифровые платежи,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криптовалюты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кибербезопасность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Тема 13: «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Развитие и виды </a:t>
            </a:r>
            <a:r>
              <a:rPr lang="ru-RU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криптовалют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737" y="5661249"/>
            <a:ext cx="9837401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</a:rPr>
              <a:t>Дисциплина: Цифровые финансы</a:t>
            </a:r>
          </a:p>
          <a:p>
            <a:r>
              <a:rPr lang="ru-RU" sz="2000" b="1" dirty="0" smtClean="0">
                <a:latin typeface="Arial" panose="020B0604020202020204" pitchFamily="34" charset="0"/>
              </a:rPr>
              <a:t>Преподаватель: </a:t>
            </a:r>
            <a:r>
              <a:rPr lang="ru-RU" sz="2000" b="1" dirty="0" err="1" smtClean="0">
                <a:latin typeface="Arial" panose="020B0604020202020204" pitchFamily="34" charset="0"/>
              </a:rPr>
              <a:t>к.э.н</a:t>
            </a:r>
            <a:r>
              <a:rPr lang="ru-RU" sz="2000" b="1" dirty="0" smtClean="0">
                <a:latin typeface="Arial" panose="020B0604020202020204" pitchFamily="34" charset="0"/>
              </a:rPr>
              <a:t>., и.о </a:t>
            </a:r>
            <a:r>
              <a:rPr lang="kk-KZ" sz="2000" b="1" dirty="0" smtClean="0">
                <a:latin typeface="Arial" panose="020B0604020202020204" pitchFamily="34" charset="0"/>
              </a:rPr>
              <a:t>д</a:t>
            </a:r>
            <a:r>
              <a:rPr lang="ru-RU" sz="2000" b="1" dirty="0" err="1" smtClean="0">
                <a:latin typeface="Arial" panose="020B0604020202020204" pitchFamily="34" charset="0"/>
              </a:rPr>
              <a:t>оцента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Касенова</a:t>
            </a:r>
            <a:r>
              <a:rPr lang="ru-RU" sz="2000" b="1" dirty="0" smtClean="0">
                <a:latin typeface="Arial" panose="020B0604020202020204" pitchFamily="34" charset="0"/>
              </a:rPr>
              <a:t> Г.Е</a:t>
            </a:r>
            <a:endParaRPr lang="ru-RU" sz="2000" b="1" dirty="0"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07" y="1988842"/>
            <a:ext cx="2279439" cy="1944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50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36" y="1140439"/>
            <a:ext cx="7662986" cy="25760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50462" y="4103637"/>
            <a:ext cx="101551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Суть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майнинга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сводится к решению сложных математических задач, в результате которых открываются новые информационные блоки, представляющие собой определенную последовательность единиц и нулей. Человек не в состоянии решать такие задачи самостоятельно, а вот вычислительной технике это вполне под силу. Разгаданные блоки передаются в сеть, 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майнер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получает вознаграждение в виде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криптознаков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54220" y="291660"/>
            <a:ext cx="2969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Крипто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майнинг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3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3" y="767944"/>
            <a:ext cx="10637949" cy="42085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5800" y="5073050"/>
            <a:ext cx="107817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Криптоферма, она же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майнинг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ферма – это система программных и аппаратных средств, которые используются для добычи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криптовалютных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единиц. Совершается добыча путём математических вычислений, для которых необходимы большие вычислительные мощности.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63705" y="102242"/>
            <a:ext cx="2625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Криптоферма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6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136828297"/>
              </p:ext>
            </p:extLst>
          </p:nvPr>
        </p:nvGraphicFramePr>
        <p:xfrm>
          <a:off x="676235" y="1046480"/>
          <a:ext cx="11165840" cy="523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63705" y="102242"/>
            <a:ext cx="2625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Криптоферма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765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546981-35E5-3447-A599-CAE5153F68AC}"/>
              </a:ext>
            </a:extLst>
          </p:cNvPr>
          <p:cNvSpPr txBox="1"/>
          <p:nvPr/>
        </p:nvSpPr>
        <p:spPr>
          <a:xfrm>
            <a:off x="1852989" y="756796"/>
            <a:ext cx="8486019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литературы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9407F7-1BF9-AB45-92AC-3A28AC5C0CBD}"/>
              </a:ext>
            </a:extLst>
          </p:cNvPr>
          <p:cNvSpPr txBox="1"/>
          <p:nvPr/>
        </p:nvSpPr>
        <p:spPr>
          <a:xfrm>
            <a:off x="533400" y="1371600"/>
            <a:ext cx="11353800" cy="440120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 утверждении Государственной программы «Цифровой Казахстан» // Постановление Правительства Республики Казахстан от 12 декабря 2017 года № 827//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adilet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zan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kz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/ </a:t>
            </a:r>
          </a:p>
          <a:p>
            <a:pPr marL="457189" indent="-457189"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Касенова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Г.Е Современные финансовые услуги банков: учебное пособие /</a:t>
            </a:r>
            <a:r>
              <a:rPr lang="kk-KZ" sz="2000" dirty="0" smtClean="0">
                <a:latin typeface="Arial" pitchFamily="34" charset="0"/>
                <a:cs typeface="Arial" pitchFamily="34" charset="0"/>
              </a:rPr>
              <a:t>Қазақ Университеті- Алматы, 2021, 264с.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189" indent="-457189"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Катасонов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В. Ю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Цифровые финансы.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Криптовалюты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электронная экономика. Свобода или концлагерь? / В. Ю.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Катасонов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— «Книжный мир», 2017.600 с.</a:t>
            </a:r>
          </a:p>
          <a:p>
            <a:pPr marL="457189" indent="-457189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Ковалев, М. М. Цифровая экономика / М. М. Ковалев, Г. Г.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Головенчик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– Минск : Изд. центр БГУ, 2018. – 328 с.</a:t>
            </a:r>
          </a:p>
          <a:p>
            <a:pPr marL="457189" indent="-457189"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Балдин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К. В. Информационные системы в экономике: учебник / К. В.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Балдин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В. Б. Уткин. – 7-е изд. – М.: Дашков и К, 2017. – 395 с. </a:t>
            </a:r>
          </a:p>
          <a:p>
            <a:pPr marL="457189" indent="-457189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Капитализация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криптовалют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https://coinmarketcap.com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189" indent="-457189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Digital economy &amp; society in the EU http://ec.europa.eu/eurostat/cache/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infographs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/2018/index.html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189" indent="-457189">
              <a:buFont typeface="+mj-lt"/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Eurostat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https://ec.europa.eu/eurostat/web/main/home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32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2542" y="472442"/>
            <a:ext cx="63123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Содержание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419" y="1600264"/>
            <a:ext cx="1055956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1.История появления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криптовалюты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2.Пицца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стоимостью 10 000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3.Классификация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криптовалюты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4.Виды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криптовалюты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5.Крипто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майнинг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.Криптоферма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6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57854916"/>
              </p:ext>
            </p:extLst>
          </p:nvPr>
        </p:nvGraphicFramePr>
        <p:xfrm>
          <a:off x="648526" y="942994"/>
          <a:ext cx="9867073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16" y="4399280"/>
            <a:ext cx="4055843" cy="2072639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331810173"/>
              </p:ext>
            </p:extLst>
          </p:nvPr>
        </p:nvGraphicFramePr>
        <p:xfrm>
          <a:off x="630690" y="2108461"/>
          <a:ext cx="1041323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629384118"/>
              </p:ext>
            </p:extLst>
          </p:nvPr>
        </p:nvGraphicFramePr>
        <p:xfrm>
          <a:off x="609600" y="3271520"/>
          <a:ext cx="11135360" cy="104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709714" y="187868"/>
            <a:ext cx="5907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появления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криптовалюты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50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668" y="892266"/>
            <a:ext cx="5275652" cy="51344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2796" y="6004465"/>
            <a:ext cx="39401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Предполагаемый создатель </a:t>
            </a:r>
            <a:r>
              <a:rPr lang="en-US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Bitcoin</a:t>
            </a:r>
            <a:endParaRPr lang="ru-RU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93840" y="1696720"/>
            <a:ext cx="4673600" cy="3525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И разговоры так и остались бы разговорами, но уже через год была запущена сеть </a:t>
            </a:r>
            <a:r>
              <a:rPr lang="ru-RU" sz="2000" dirty="0" err="1"/>
              <a:t>Bitcoin</a:t>
            </a:r>
            <a:r>
              <a:rPr lang="ru-RU" sz="2000" dirty="0"/>
              <a:t>,</a:t>
            </a:r>
          </a:p>
          <a:p>
            <a:pPr algn="ctr"/>
            <a:r>
              <a:rPr lang="ru-RU" sz="2000" dirty="0"/>
              <a:t> а затем и первые кошельки, что положило основу новой </a:t>
            </a:r>
            <a:r>
              <a:rPr lang="ru-RU" sz="2000" dirty="0" err="1"/>
              <a:t>криптовалютной</a:t>
            </a:r>
            <a:r>
              <a:rPr lang="ru-RU" sz="2000" dirty="0"/>
              <a:t> эре.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52887" y="268163"/>
            <a:ext cx="5817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появления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криптовалюты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3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1369" y="937423"/>
            <a:ext cx="1057355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Уже в 2010 году состоялась первая покупка за битки. Один из </a:t>
            </a:r>
            <a:r>
              <a:rPr lang="ru-RU" sz="200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майнеров</a:t>
            </a:r>
            <a:r>
              <a:rPr lang="ru-RU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, который накопил 10 000 ВТС обменял их на две пиццы, что по курсу того времени было равно $50. Это приобретение вошло в историю не только как первый инцидент обмена </a:t>
            </a:r>
            <a:r>
              <a:rPr lang="ru-RU" sz="200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биткоинов</a:t>
            </a:r>
            <a:r>
              <a:rPr lang="ru-RU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на товар, но и как самая дорогая пицца в истории человечества – по нынешнему курсу покупка составила </a:t>
            </a:r>
            <a:r>
              <a:rPr lang="ru-RU" sz="20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около 170  </a:t>
            </a:r>
            <a:r>
              <a:rPr lang="ru-RU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млн. долларов!</a:t>
            </a:r>
            <a:endParaRPr lang="ru-RU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272" y="5052288"/>
            <a:ext cx="2068061" cy="13513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84" y="5024686"/>
            <a:ext cx="2151815" cy="14065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9280" y="2819841"/>
            <a:ext cx="6313711" cy="27027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1345" y="224556"/>
            <a:ext cx="5196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Пицца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стоимостью 10 000 BTC</a:t>
            </a:r>
          </a:p>
        </p:txBody>
      </p:sp>
    </p:spTree>
    <p:extLst>
      <p:ext uri="{BB962C8B-B14F-4D97-AF65-F5344CB8AC3E}">
        <p14:creationId xmlns="" xmlns:p14="http://schemas.microsoft.com/office/powerpoint/2010/main" val="11198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8181" y="196334"/>
            <a:ext cx="5311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Классификация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криптовалюты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440" y="1105038"/>
            <a:ext cx="7993198" cy="794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Классификация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криптовалюты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303540" y="2296160"/>
            <a:ext cx="1156700" cy="1198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792720" y="2296160"/>
            <a:ext cx="1116787" cy="1127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20800" y="3891280"/>
            <a:ext cx="4512695" cy="2042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1-й уровень классификации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криптовалют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это деление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криптовалют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виды по определенным характерным признакам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00800" y="3891280"/>
            <a:ext cx="4663440" cy="2042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2-й уровень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классификации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криптовалют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это группировки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криптовалют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одного и того же вида на классы/подвиды/разряды.</a:t>
            </a:r>
          </a:p>
        </p:txBody>
      </p:sp>
    </p:spTree>
    <p:extLst>
      <p:ext uri="{BB962C8B-B14F-4D97-AF65-F5344CB8AC3E}">
        <p14:creationId xmlns="" xmlns:p14="http://schemas.microsoft.com/office/powerpoint/2010/main" val="389844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702074" y="589071"/>
            <a:ext cx="4225143" cy="808919"/>
            <a:chOff x="2063" y="0"/>
            <a:chExt cx="4225143" cy="80891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063" y="0"/>
              <a:ext cx="4225143" cy="80891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 txBox="1"/>
            <p:nvPr/>
          </p:nvSpPr>
          <p:spPr>
            <a:xfrm>
              <a:off x="41551" y="39488"/>
              <a:ext cx="4146167" cy="729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Классификация </a:t>
              </a:r>
              <a:r>
                <a:rPr lang="ru-RU" sz="20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криптовалюты</a:t>
              </a:r>
              <a:endParaRPr lang="ru-RU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556936907"/>
              </p:ext>
            </p:extLst>
          </p:nvPr>
        </p:nvGraphicFramePr>
        <p:xfrm>
          <a:off x="503061" y="1358502"/>
          <a:ext cx="2981819" cy="5116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310770839"/>
              </p:ext>
            </p:extLst>
          </p:nvPr>
        </p:nvGraphicFramePr>
        <p:xfrm>
          <a:off x="3466918" y="1397990"/>
          <a:ext cx="2786649" cy="5084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2819404591"/>
              </p:ext>
            </p:extLst>
          </p:nvPr>
        </p:nvGraphicFramePr>
        <p:xfrm>
          <a:off x="6253567" y="1510149"/>
          <a:ext cx="3029386" cy="466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43847170"/>
              </p:ext>
            </p:extLst>
          </p:nvPr>
        </p:nvGraphicFramePr>
        <p:xfrm>
          <a:off x="9282953" y="1585824"/>
          <a:ext cx="2400299" cy="465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158982" y="30271"/>
            <a:ext cx="5311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Классификация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криптовалюты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7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5451" y="975360"/>
            <a:ext cx="8827770" cy="54152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22733" y="169175"/>
            <a:ext cx="3753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tabLst>
                <a:tab pos="3403600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Виды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криптовалюты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30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080" y="1302068"/>
            <a:ext cx="2275840" cy="67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Bitcoin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8470" y="2751455"/>
            <a:ext cx="2275840" cy="751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Ethereum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3080" y="4136390"/>
            <a:ext cx="2275840" cy="782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Litecoin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8470" y="5680710"/>
            <a:ext cx="2274570" cy="833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Bitcoin</a:t>
            </a:r>
            <a:r>
              <a:rPr lang="en-US" sz="2400" dirty="0"/>
              <a:t> Cash</a:t>
            </a:r>
            <a:endParaRPr lang="ru-RU" sz="2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862580" y="1406208"/>
            <a:ext cx="579120" cy="462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27020" y="2873375"/>
            <a:ext cx="57912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910840" y="4288790"/>
            <a:ext cx="579120" cy="477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905760" y="5853430"/>
            <a:ext cx="57912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240" y="902335"/>
            <a:ext cx="8321040" cy="125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Самая популярная </a:t>
            </a:r>
            <a:r>
              <a:rPr lang="ru-RU" dirty="0" err="1"/>
              <a:t>криптовалюта</a:t>
            </a:r>
            <a:r>
              <a:rPr lang="ru-RU" dirty="0"/>
              <a:t> была создана в конце 2008-го – начале 2009-го годов. В настоящее время капитализация </a:t>
            </a:r>
            <a:r>
              <a:rPr lang="ru-RU" dirty="0" err="1"/>
              <a:t>биткоина</a:t>
            </a:r>
            <a:r>
              <a:rPr lang="ru-RU" dirty="0"/>
              <a:t> превысила $140 млрд., что намного больше, чем у других видов виртуальных денег. Цена 1 </a:t>
            </a:r>
            <a:r>
              <a:rPr lang="ru-RU" dirty="0" err="1"/>
              <a:t>btc</a:t>
            </a:r>
            <a:r>
              <a:rPr lang="ru-RU" dirty="0"/>
              <a:t> преодолела планку в $8 тыс., что стало очередным достижением цифровой валюты.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91560" y="2282190"/>
            <a:ext cx="8321040" cy="135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Вторая по популярности и размеру капитализации </a:t>
            </a:r>
            <a:r>
              <a:rPr lang="ru-RU" dirty="0" err="1"/>
              <a:t>криптовалюта</a:t>
            </a:r>
            <a:r>
              <a:rPr lang="ru-RU" dirty="0"/>
              <a:t> мира. Несмотря на сравнительно небольшой возраст, </a:t>
            </a:r>
            <a:r>
              <a:rPr lang="ru-RU" dirty="0" smtClean="0"/>
              <a:t>как </a:t>
            </a:r>
            <a:r>
              <a:rPr lang="ru-RU" dirty="0"/>
              <a:t>часто называют этот вид цифровых денег на русском языке, достиг на данный момент $44 млрд., намного превосходя все остальные </a:t>
            </a:r>
            <a:r>
              <a:rPr lang="ru-RU" dirty="0" err="1"/>
              <a:t>криптовалюты</a:t>
            </a:r>
            <a:r>
              <a:rPr lang="ru-RU" dirty="0"/>
              <a:t>, за исключением </a:t>
            </a:r>
            <a:r>
              <a:rPr lang="ru-RU" dirty="0" err="1"/>
              <a:t>биткоина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91560" y="3841750"/>
            <a:ext cx="8321040" cy="1207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Лайткоин</a:t>
            </a:r>
            <a:r>
              <a:rPr lang="ru-RU" dirty="0"/>
              <a:t> является </a:t>
            </a:r>
            <a:r>
              <a:rPr lang="ru-RU" dirty="0" err="1" smtClean="0"/>
              <a:t>производной.Самую</a:t>
            </a:r>
            <a:r>
              <a:rPr lang="ru-RU" dirty="0" smtClean="0"/>
              <a:t> </a:t>
            </a:r>
            <a:r>
              <a:rPr lang="ru-RU" dirty="0"/>
              <a:t>популярную цифровую валюту нередко называют виртуальным золотом, а </a:t>
            </a:r>
            <a:r>
              <a:rPr lang="ru-RU" dirty="0" err="1"/>
              <a:t>лайткоин</a:t>
            </a:r>
            <a:r>
              <a:rPr lang="ru-RU" dirty="0"/>
              <a:t> по аналогии именуют виртуальным серебром. Он появился в 2011-м году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91560" y="5289550"/>
            <a:ext cx="8321040" cy="1432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Этот вид виртуальных денег появился совсем недавно – 1 августа 2018-го года. </a:t>
            </a:r>
            <a:r>
              <a:rPr lang="ru-RU" dirty="0" err="1" smtClean="0"/>
              <a:t>Bitcoin</a:t>
            </a:r>
            <a:r>
              <a:rPr lang="ru-RU" dirty="0" smtClean="0"/>
              <a:t> </a:t>
            </a:r>
            <a:r>
              <a:rPr lang="ru-RU" dirty="0" err="1"/>
              <a:t>Cash</a:t>
            </a:r>
            <a:r>
              <a:rPr lang="ru-RU" dirty="0"/>
              <a:t> (принятые сегодня сокращения – </a:t>
            </a:r>
            <a:r>
              <a:rPr lang="ru-RU" dirty="0" err="1"/>
              <a:t>BCash</a:t>
            </a:r>
            <a:r>
              <a:rPr lang="ru-RU" dirty="0"/>
              <a:t>, BCC и BCH) имеет общую с </a:t>
            </a:r>
            <a:r>
              <a:rPr lang="ru-RU" dirty="0" err="1"/>
              <a:t>биткоином</a:t>
            </a:r>
            <a:r>
              <a:rPr lang="ru-RU" dirty="0"/>
              <a:t> историю, но в настоящее время торгуется самостоятельно.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90367" y="244197"/>
            <a:ext cx="366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4.Виды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криптовалюты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76112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1129</Words>
  <Application>Microsoft Office PowerPoint</Application>
  <PresentationFormat>Произвольный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HDOfficeLightV0</vt:lpstr>
      <vt:lpstr>КАЗАХСКИЙ НАЦИОНАЛЬНЫЙ УНИВЕРСИТЕТ ИМ. АЛЬ-ФАРАБИ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</dc:creator>
  <cp:lastModifiedBy>Гульмира</cp:lastModifiedBy>
  <cp:revision>70</cp:revision>
  <dcterms:created xsi:type="dcterms:W3CDTF">2017-12-08T08:00:31Z</dcterms:created>
  <dcterms:modified xsi:type="dcterms:W3CDTF">2021-10-13T12:35:22Z</dcterms:modified>
</cp:coreProperties>
</file>